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0" r:id="rId2"/>
    <p:sldId id="352" r:id="rId3"/>
    <p:sldId id="507" r:id="rId4"/>
    <p:sldId id="513" r:id="rId5"/>
    <p:sldId id="532" r:id="rId6"/>
    <p:sldId id="552" r:id="rId7"/>
    <p:sldId id="553" r:id="rId8"/>
    <p:sldId id="554" r:id="rId9"/>
    <p:sldId id="534" r:id="rId10"/>
    <p:sldId id="557" r:id="rId11"/>
    <p:sldId id="558" r:id="rId12"/>
    <p:sldId id="539" r:id="rId13"/>
    <p:sldId id="512" r:id="rId14"/>
    <p:sldId id="405" r:id="rId15"/>
  </p:sldIdLst>
  <p:sldSz cx="9144000" cy="6858000" type="screen4x3"/>
  <p:notesSz cx="6797675" cy="9929813"/>
  <p:embeddedFontLst>
    <p:embeddedFont>
      <p:font typeface="Wingdings 2" pitchFamily="18" charset="2"/>
      <p:regular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raditional Arabic" charset="-78"/>
      <p:regular r:id="rId27"/>
      <p:bold r:id="rId28"/>
    </p:embeddedFont>
    <p:embeddedFont>
      <p:font typeface="楷体" pitchFamily="49" charset="-122"/>
      <p:regular r:id="rId29"/>
    </p:embeddedFont>
    <p:embeddedFont>
      <p:font typeface="华文楷体" pitchFamily="2" charset="-122"/>
      <p:regular r:id="rId30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0F2FC"/>
    <a:srgbClr val="ABDCF7"/>
    <a:srgbClr val="2D91B9"/>
    <a:srgbClr val="6600FF"/>
    <a:srgbClr val="6666FF"/>
    <a:srgbClr val="9933FF"/>
    <a:srgbClr val="3366CC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92" autoAdjust="0"/>
  </p:normalViewPr>
  <p:slideViewPr>
    <p:cSldViewPr showGuides="1">
      <p:cViewPr>
        <p:scale>
          <a:sx n="110" d="100"/>
          <a:sy n="110" d="100"/>
        </p:scale>
        <p:origin x="-1644" y="-126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B11F-62C7-448D-829C-EE94E7800A7E}" type="datetimeFigureOut">
              <a:rPr lang="zh-CN" altLang="en-US" smtClean="0"/>
              <a:t>2021-04-19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4623-2618-4C53-9992-40CBF8B5D0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1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431599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5821819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xfrm>
            <a:off x="679768" y="4716661"/>
            <a:ext cx="5438140" cy="446841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xfrm>
            <a:off x="679768" y="4716661"/>
            <a:ext cx="5438140" cy="4468416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2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9363"/>
            <a:ext cx="5249546" cy="3493116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9363"/>
            <a:ext cx="5249546" cy="349311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56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9363"/>
            <a:ext cx="5249546" cy="3493116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405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9363"/>
            <a:ext cx="5249546" cy="349311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50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9363"/>
            <a:ext cx="5249546" cy="349311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64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"/>
            <a:ext cx="9144000" cy="6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0" y="4280535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Food matters</a:t>
            </a:r>
          </a:p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220072" y="6182995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舒秀花　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湖南省株洲市第四中学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935672" y="779204"/>
            <a:ext cx="727265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009" y="91333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4431" y="124898"/>
            <a:ext cx="6116955" cy="5232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Task division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359431" y="129016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3460" y="2358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4</a:t>
            </a:r>
            <a:endParaRPr lang="en-US" altLang="zh-CN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71071" y="26229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5D55B21-DAA0-4B4A-B1E4-BF074F14ACE2}"/>
              </a:ext>
            </a:extLst>
          </p:cNvPr>
          <p:cNvSpPr/>
          <p:nvPr/>
        </p:nvSpPr>
        <p:spPr>
          <a:xfrm rot="2580000">
            <a:off x="448536" y="1283642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5C5F236-8B1D-4072-AF82-1BD2D8AFF42E}"/>
              </a:ext>
            </a:extLst>
          </p:cNvPr>
          <p:cNvSpPr txBox="1"/>
          <p:nvPr/>
        </p:nvSpPr>
        <p:spPr>
          <a:xfrm>
            <a:off x="471071" y="2348880"/>
            <a:ext cx="82053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devices with high-resolution.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important steps.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Polish your material after recording.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A6BA106-CA55-4F3C-91F7-E461AEFC46F9}"/>
              </a:ext>
            </a:extLst>
          </p:cNvPr>
          <p:cNvSpPr txBox="1"/>
          <p:nvPr/>
        </p:nvSpPr>
        <p:spPr>
          <a:xfrm>
            <a:off x="392223" y="1102195"/>
            <a:ext cx="835955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recording the process of making a dish.</a:t>
            </a:r>
            <a:endParaRPr lang="zh-CN" altLang="zh-CN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D907750-640C-4509-95F6-C38AA3BC5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72193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935672" y="779204"/>
            <a:ext cx="727265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009" y="91333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4431" y="124898"/>
            <a:ext cx="6116955" cy="5232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Presentation and assessment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359431" y="129016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3460" y="2358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5</a:t>
            </a:r>
            <a:endParaRPr lang="en-US" altLang="zh-CN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71071" y="26229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5D55B21-DAA0-4B4A-B1E4-BF074F14ACE2}"/>
              </a:ext>
            </a:extLst>
          </p:cNvPr>
          <p:cNvSpPr/>
          <p:nvPr/>
        </p:nvSpPr>
        <p:spPr>
          <a:xfrm rot="2580000">
            <a:off x="448536" y="1283642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5C5F236-8B1D-4072-AF82-1BD2D8AFF42E}"/>
              </a:ext>
            </a:extLst>
          </p:cNvPr>
          <p:cNvSpPr txBox="1"/>
          <p:nvPr/>
        </p:nvSpPr>
        <p:spPr>
          <a:xfrm>
            <a:off x="471071" y="2136419"/>
            <a:ext cx="82053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 clearly and confidently.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eye contact with the audience.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 your facial expressions relaxed and friendly.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at a proper speed and pause when it is necessary to give your audience time to think about what you have said.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A6BA106-CA55-4F3C-91F7-E461AEFC46F9}"/>
              </a:ext>
            </a:extLst>
          </p:cNvPr>
          <p:cNvSpPr txBox="1"/>
          <p:nvPr/>
        </p:nvSpPr>
        <p:spPr>
          <a:xfrm>
            <a:off x="392223" y="1348278"/>
            <a:ext cx="835955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making a presentation.</a:t>
            </a:r>
            <a:endParaRPr lang="zh-CN" altLang="zh-CN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DAD81AA-AE98-4556-8F94-957C59DA4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24948"/>
            <a:ext cx="1865784" cy="14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33847"/>
          <p:cNvSpPr txBox="1"/>
          <p:nvPr/>
        </p:nvSpPr>
        <p:spPr>
          <a:xfrm>
            <a:off x="463550" y="664845"/>
            <a:ext cx="80054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 points according to every team’s performance (10 points in total) and give some suggestions.</a:t>
            </a:r>
          </a:p>
        </p:txBody>
      </p:sp>
      <p:graphicFrame>
        <p:nvGraphicFramePr>
          <p:cNvPr id="33858" name="表格 3385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4029605"/>
              </p:ext>
            </p:extLst>
          </p:nvPr>
        </p:nvGraphicFramePr>
        <p:xfrm>
          <a:off x="791210" y="2204085"/>
          <a:ext cx="7400925" cy="276733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1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5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800" b="1" kern="1200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Oral presentation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4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Photos/video</a:t>
                      </a:r>
                      <a:endParaRPr lang="zh-CN" altLang="zh-CN" sz="2800" b="1" kern="1200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4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Teamwork</a:t>
                      </a:r>
                      <a:endParaRPr lang="zh-CN" altLang="zh-CN" sz="2800" b="1" kern="1200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4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P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1411"/>
            <a:ext cx="9144000" cy="6858000"/>
          </a:xfrm>
          <a:prstGeom prst="rect">
            <a:avLst/>
          </a:prstGeom>
          <a:noFill/>
        </p:spPr>
      </p:pic>
      <p:sp>
        <p:nvSpPr>
          <p:cNvPr id="12" name="同侧圆角矩形 11"/>
          <p:cNvSpPr/>
          <p:nvPr/>
        </p:nvSpPr>
        <p:spPr>
          <a:xfrm>
            <a:off x="413063" y="879882"/>
            <a:ext cx="8317576" cy="4968552"/>
          </a:xfrm>
          <a:prstGeom prst="round2SameRect">
            <a:avLst/>
          </a:prstGeom>
          <a:noFill/>
          <a:ln w="1905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829945" y="1101090"/>
            <a:ext cx="7643495" cy="452628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10600030101010101" pitchFamily="18" charset="-78"/>
                <a:ea typeface="Meiryo" panose="020B0604030504040204" pitchFamily="34" charset="-128"/>
                <a:cs typeface="Traditional Arabic" panose="02010600030101010101" pitchFamily="18" charset="-78"/>
              </a:rPr>
              <a:t>  </a:t>
            </a:r>
            <a:endParaRPr kumimoji="0" lang="en-US" altLang="zh-CN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10600030101010101" pitchFamily="18" charset="-78"/>
              <a:ea typeface="Meiryo" panose="020B0604030504040204" pitchFamily="34" charset="-128"/>
              <a:cs typeface="Traditional Arabic" panose="02010600030101010101" pitchFamily="18" charset="-78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Make improvements to the works of your group according to your classmates’ comments and suggestions. </a:t>
            </a:r>
            <a:endParaRPr lang="en-US" altLang="zh-CN" sz="2800" dirty="0" smtClean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Share each group’s work and appreciate other’s works.</a:t>
            </a:r>
            <a:endParaRPr lang="en-US" altLang="zh-CN" sz="3200" dirty="0">
              <a:latin typeface="Traditional Arabic" panose="02010600030101010101" pitchFamily="18" charset="-78"/>
              <a:ea typeface="Meiryo" panose="020B0604030504040204" pitchFamily="34" charset="-128"/>
              <a:cs typeface="Traditional Arabic" panose="02010600030101010101" pitchFamily="18" charset="-7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6886" y="1035535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9E038B76-175E-4215-8AF8-3475E318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745490"/>
            <a:ext cx="13519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D0600"/>
                </a:solidFill>
                <a:latin typeface="宋体" panose="02010600030101010101" pitchFamily="2" charset="-122"/>
              </a:rPr>
              <a:t>舒秀花</a:t>
            </a: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xmlns="" id="{EE3DB96D-AFE7-422C-AEA6-F647D3D94AFB}"/>
              </a:ext>
            </a:extLst>
          </p:cNvPr>
          <p:cNvSpPr/>
          <p:nvPr/>
        </p:nvSpPr>
        <p:spPr>
          <a:xfrm>
            <a:off x="3675604" y="1628800"/>
            <a:ext cx="5298440" cy="475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株洲市“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教学能手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”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楷体" panose="02010609060101010101" pitchFamily="49" charset="-122"/>
            </a:endParaRPr>
          </a:p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株洲市第八届“教坛新秀”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楷体" panose="02010609060101010101" pitchFamily="49" charset="-122"/>
            </a:endParaRPr>
          </a:p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株洲市四中“青年教师素养”大赛特等奖</a:t>
            </a:r>
          </a:p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两次参与株洲市一模命题审题工作</a:t>
            </a:r>
          </a:p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参与编著湖南省教育科学“十三五”规划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2017</a:t>
            </a: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年度立项重点课题成果《中学英语“核”动力特色教学》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FA0E834-DA0E-4443-9ECC-0625E340C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5" y="1772816"/>
            <a:ext cx="3277317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971550" y="1196340"/>
            <a:ext cx="540067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425" y="49974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6610" y="581660"/>
            <a:ext cx="5278120" cy="52197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Lead-in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269365" y="59690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43660" y="63627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1</a:t>
            </a:r>
            <a:r>
              <a:rPr lang="en-US" altLang="zh-CN" b="1"/>
              <a:t>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5140" y="63627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1470" y="2114550"/>
            <a:ext cx="8598535" cy="323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talk </a:t>
            </a:r>
          </a:p>
          <a:p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for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breakfast/lunch/dinner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dish?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how to make it?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create some new dishes?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DF1433E-EDBF-4E13-878A-80ED8AE4F8EB}"/>
              </a:ext>
            </a:extLst>
          </p:cNvPr>
          <p:cNvSpPr/>
          <p:nvPr/>
        </p:nvSpPr>
        <p:spPr>
          <a:xfrm rot="2580000">
            <a:off x="380857" y="2251004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86F69E-20B2-46FD-8E10-D180DB8BD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22" y="4919217"/>
            <a:ext cx="2081808" cy="13881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971550" y="1196340"/>
            <a:ext cx="540067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425" y="49974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6610" y="581660"/>
            <a:ext cx="5278120" cy="52197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Lead-in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269365" y="59690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43660" y="63627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1</a:t>
            </a:r>
            <a:r>
              <a:rPr lang="en-US" altLang="zh-CN" b="1"/>
              <a:t>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5140" y="63627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2732" y="1668171"/>
            <a:ext cx="8598535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assignment</a:t>
            </a:r>
          </a:p>
          <a:p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English club will hold a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Festival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we are invited to make a dish. So, in this class we’ll learn how to write a recipe and make a dish.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E13D26F-AB52-4937-AF89-A9DA4254FB36}"/>
              </a:ext>
            </a:extLst>
          </p:cNvPr>
          <p:cNvSpPr/>
          <p:nvPr/>
        </p:nvSpPr>
        <p:spPr>
          <a:xfrm rot="2580000">
            <a:off x="380857" y="1804624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EAB6E32-AAB2-4700-BDA9-178CEC4B4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22" y="4919217"/>
            <a:ext cx="2081808" cy="13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014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971550" y="1196340"/>
            <a:ext cx="691324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425" y="49974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4205" y="596265"/>
            <a:ext cx="7249160" cy="5232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Deciding on the dish to research 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269365" y="59690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43660" y="63627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2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485140" y="63627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4205" y="3654949"/>
            <a:ext cx="3875405" cy="1943096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BA08EDB-8150-4DE8-8FF7-B7CBAFA47B9E}"/>
              </a:ext>
            </a:extLst>
          </p:cNvPr>
          <p:cNvSpPr txBox="1"/>
          <p:nvPr/>
        </p:nvSpPr>
        <p:spPr>
          <a:xfrm>
            <a:off x="331688" y="1385955"/>
            <a:ext cx="8632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Have a discussion and choose a dish to research or create a new dish.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Have a discussion and decide what kinds of information are needed.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F66354E-4A65-452D-B745-6803F34B8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2110940" cy="162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6940" y="1837055"/>
            <a:ext cx="7619365" cy="16110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recipe?</a:t>
            </a:r>
            <a:endParaRPr lang="zh-CN" altLang="zh-CN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recipe is a set of instructions that tells you how to cook something and the ingredients you need for it.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971550" y="1196340"/>
            <a:ext cx="727265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425" y="49974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4205" y="565150"/>
            <a:ext cx="6116955" cy="5232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Learning to write a recipe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269365" y="59690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43660" y="63627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3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485140" y="63627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689AA9D-087D-414E-A7D9-867F0BC35292}"/>
              </a:ext>
            </a:extLst>
          </p:cNvPr>
          <p:cNvSpPr/>
          <p:nvPr/>
        </p:nvSpPr>
        <p:spPr>
          <a:xfrm rot="2580000">
            <a:off x="1113648" y="2018872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3D98729-5737-4284-873A-81C3F0B67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6227751" cy="252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272" y="1071255"/>
            <a:ext cx="81329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 example in part B of the textbook and find out the basic elements of a recipe.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35672" y="779204"/>
            <a:ext cx="727265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009" y="91333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4633" y="173593"/>
            <a:ext cx="6116955" cy="5232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Learning to write a recipe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359431" y="129016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3460" y="235813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3</a:t>
            </a:r>
            <a:endParaRPr lang="en-US" altLang="zh-CN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71071" y="26229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689AA9D-087D-414E-A7D9-867F0BC35292}"/>
              </a:ext>
            </a:extLst>
          </p:cNvPr>
          <p:cNvSpPr/>
          <p:nvPr/>
        </p:nvSpPr>
        <p:spPr>
          <a:xfrm rot="2580000">
            <a:off x="572589" y="1230834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1E7AE5E-CF7D-45F0-A272-AEC57BDFEB75}"/>
              </a:ext>
            </a:extLst>
          </p:cNvPr>
          <p:cNvSpPr txBox="1"/>
          <p:nvPr/>
        </p:nvSpPr>
        <p:spPr>
          <a:xfrm>
            <a:off x="195749" y="3511233"/>
            <a:ext cx="2016224" cy="58477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recipe</a:t>
            </a:r>
            <a:endParaRPr lang="zh-CN" altLang="zh-CN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棱台 13">
            <a:extLst>
              <a:ext uri="{FF2B5EF4-FFF2-40B4-BE49-F238E27FC236}">
                <a16:creationId xmlns:a16="http://schemas.microsoft.com/office/drawing/2014/main" xmlns="" id="{7B1665FF-83D4-44FF-B72F-667276FB93D7}"/>
              </a:ext>
            </a:extLst>
          </p:cNvPr>
          <p:cNvSpPr/>
          <p:nvPr/>
        </p:nvSpPr>
        <p:spPr>
          <a:xfrm>
            <a:off x="3221801" y="2232398"/>
            <a:ext cx="2412365" cy="739775"/>
          </a:xfrm>
          <a:prstGeom prst="beve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Name of the dish</a:t>
            </a:r>
            <a:endParaRPr lang="zh-CN" altLang="zh-CN" dirty="0"/>
          </a:p>
        </p:txBody>
      </p:sp>
      <p:sp>
        <p:nvSpPr>
          <p:cNvPr id="16" name="棱台 13">
            <a:extLst>
              <a:ext uri="{FF2B5EF4-FFF2-40B4-BE49-F238E27FC236}">
                <a16:creationId xmlns:a16="http://schemas.microsoft.com/office/drawing/2014/main" xmlns="" id="{DA6A2A8A-3119-49FB-AD69-BBAD6B101D20}"/>
              </a:ext>
            </a:extLst>
          </p:cNvPr>
          <p:cNvSpPr/>
          <p:nvPr/>
        </p:nvSpPr>
        <p:spPr>
          <a:xfrm>
            <a:off x="3230184" y="3237114"/>
            <a:ext cx="2412365" cy="739775"/>
          </a:xfrm>
          <a:prstGeom prst="beve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Main ingredients</a:t>
            </a:r>
            <a:endParaRPr lang="zh-CN" altLang="zh-CN" dirty="0"/>
          </a:p>
        </p:txBody>
      </p:sp>
      <p:sp>
        <p:nvSpPr>
          <p:cNvPr id="17" name="棱台 13">
            <a:extLst>
              <a:ext uri="{FF2B5EF4-FFF2-40B4-BE49-F238E27FC236}">
                <a16:creationId xmlns:a16="http://schemas.microsoft.com/office/drawing/2014/main" xmlns="" id="{3C3562D5-F032-4288-926F-EA7B71803011}"/>
              </a:ext>
            </a:extLst>
          </p:cNvPr>
          <p:cNvSpPr/>
          <p:nvPr/>
        </p:nvSpPr>
        <p:spPr>
          <a:xfrm>
            <a:off x="3221799" y="4295034"/>
            <a:ext cx="2412365" cy="739775"/>
          </a:xfrm>
          <a:prstGeom prst="beve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Instructions</a:t>
            </a:r>
            <a:endParaRPr lang="zh-CN" altLang="zh-CN" dirty="0"/>
          </a:p>
        </p:txBody>
      </p:sp>
      <p:sp>
        <p:nvSpPr>
          <p:cNvPr id="18" name="棱台 13">
            <a:extLst>
              <a:ext uri="{FF2B5EF4-FFF2-40B4-BE49-F238E27FC236}">
                <a16:creationId xmlns:a16="http://schemas.microsoft.com/office/drawing/2014/main" xmlns="" id="{27275ADD-EBBF-492F-B408-0A32BC34C979}"/>
              </a:ext>
            </a:extLst>
          </p:cNvPr>
          <p:cNvSpPr/>
          <p:nvPr/>
        </p:nvSpPr>
        <p:spPr>
          <a:xfrm>
            <a:off x="3221798" y="5241845"/>
            <a:ext cx="2412365" cy="739775"/>
          </a:xfrm>
          <a:prstGeom prst="beve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Tips</a:t>
            </a:r>
            <a:endParaRPr lang="zh-CN" altLang="zh-CN" dirty="0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xmlns="" id="{A2EF3BD2-3A2B-4E92-A054-7F38D98EC244}"/>
              </a:ext>
            </a:extLst>
          </p:cNvPr>
          <p:cNvSpPr/>
          <p:nvPr/>
        </p:nvSpPr>
        <p:spPr>
          <a:xfrm>
            <a:off x="2339752" y="2640788"/>
            <a:ext cx="638264" cy="2948452"/>
          </a:xfrm>
          <a:prstGeom prst="leftBrace">
            <a:avLst/>
          </a:prstGeom>
          <a:ln w="412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xmlns="" id="{307F3DA3-0F31-4F20-9A00-AD04DBF53684}"/>
              </a:ext>
            </a:extLst>
          </p:cNvPr>
          <p:cNvSpPr/>
          <p:nvPr/>
        </p:nvSpPr>
        <p:spPr>
          <a:xfrm>
            <a:off x="5724128" y="5034809"/>
            <a:ext cx="513627" cy="1069040"/>
          </a:xfrm>
          <a:prstGeom prst="leftBrace">
            <a:avLst/>
          </a:prstGeom>
          <a:ln w="412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2" name="棱台 13">
            <a:extLst>
              <a:ext uri="{FF2B5EF4-FFF2-40B4-BE49-F238E27FC236}">
                <a16:creationId xmlns:a16="http://schemas.microsoft.com/office/drawing/2014/main" xmlns="" id="{278DD063-A0D7-4C0F-AA58-4D21A44F5E82}"/>
              </a:ext>
            </a:extLst>
          </p:cNvPr>
          <p:cNvSpPr/>
          <p:nvPr/>
        </p:nvSpPr>
        <p:spPr>
          <a:xfrm>
            <a:off x="6327719" y="4664922"/>
            <a:ext cx="1124601" cy="576924"/>
          </a:xfrm>
          <a:prstGeom prst="beve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Dos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dirty="0"/>
          </a:p>
        </p:txBody>
      </p:sp>
      <p:sp>
        <p:nvSpPr>
          <p:cNvPr id="23" name="棱台 13">
            <a:extLst>
              <a:ext uri="{FF2B5EF4-FFF2-40B4-BE49-F238E27FC236}">
                <a16:creationId xmlns:a16="http://schemas.microsoft.com/office/drawing/2014/main" xmlns="" id="{F17871EA-AC09-4379-830E-B506BDB44D1B}"/>
              </a:ext>
            </a:extLst>
          </p:cNvPr>
          <p:cNvSpPr/>
          <p:nvPr/>
        </p:nvSpPr>
        <p:spPr>
          <a:xfrm>
            <a:off x="6327719" y="5786745"/>
            <a:ext cx="1124601" cy="576924"/>
          </a:xfrm>
          <a:prstGeom prst="beve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/>
              <a:t>Don’ts</a:t>
            </a:r>
            <a:endParaRPr lang="zh-CN" altLang="zh-CN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066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3" y="1102195"/>
            <a:ext cx="761936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writing a recipe:</a:t>
            </a:r>
            <a:endParaRPr lang="zh-CN" altLang="zh-CN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35672" y="779204"/>
            <a:ext cx="7272655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009" y="91333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4633" y="173593"/>
            <a:ext cx="6116955" cy="5232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Learning to write a recipe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359431" y="129016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3460" y="235813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3</a:t>
            </a:r>
            <a:endParaRPr lang="en-US" altLang="zh-CN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71071" y="26229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5D55B21-DAA0-4B4A-B1E4-BF074F14ACE2}"/>
              </a:ext>
            </a:extLst>
          </p:cNvPr>
          <p:cNvSpPr/>
          <p:nvPr/>
        </p:nvSpPr>
        <p:spPr>
          <a:xfrm rot="2580000">
            <a:off x="448536" y="1283642"/>
            <a:ext cx="208565" cy="247294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5C5F236-8B1D-4072-AF82-1BD2D8AFF42E}"/>
              </a:ext>
            </a:extLst>
          </p:cNvPr>
          <p:cNvSpPr txBox="1"/>
          <p:nvPr/>
        </p:nvSpPr>
        <p:spPr>
          <a:xfrm>
            <a:off x="179512" y="2114550"/>
            <a:ext cx="87504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exact figures about the amount of ingredients and time need when possible.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and accurate verbs to give instructions.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instructions in order.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some tips if necessary.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06FA6F8-20B9-4DDC-8EF6-4ABB0BDD1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84" y="5069205"/>
            <a:ext cx="4920443" cy="12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971550" y="1196340"/>
            <a:ext cx="4032250" cy="635"/>
          </a:xfrm>
          <a:prstGeom prst="line">
            <a:avLst/>
          </a:prstGeom>
          <a:ln w="57150">
            <a:solidFill>
              <a:srgbClr val="FCA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580000">
            <a:off x="479425" y="499745"/>
            <a:ext cx="716915" cy="715645"/>
          </a:xfrm>
          <a:prstGeom prst="rect">
            <a:avLst/>
          </a:prstGeom>
          <a:solidFill>
            <a:srgbClr val="FFBE83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4205" y="565150"/>
            <a:ext cx="2946400" cy="52197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612F02"/>
                </a:solidFill>
              </a:rPr>
              <a:t>Task division</a:t>
            </a:r>
          </a:p>
        </p:txBody>
      </p:sp>
      <p:sp>
        <p:nvSpPr>
          <p:cNvPr id="8" name="矩形 7"/>
          <p:cNvSpPr/>
          <p:nvPr/>
        </p:nvSpPr>
        <p:spPr>
          <a:xfrm rot="2580000">
            <a:off x="1269365" y="596900"/>
            <a:ext cx="519430" cy="514985"/>
          </a:xfrm>
          <a:prstGeom prst="rect">
            <a:avLst/>
          </a:prstGeom>
          <a:solidFill>
            <a:srgbClr val="FCE1C4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43660" y="636270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4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485140" y="636270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612F02"/>
                </a:solidFill>
              </a:rPr>
              <a:t>Step</a:t>
            </a:r>
            <a:r>
              <a:rPr lang="en-US" altLang="zh-CN" b="1"/>
              <a:t>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1535" y="2979550"/>
            <a:ext cx="6557010" cy="3108543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information.  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 the information to write a recipe.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 ingredients and make a dish.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the process of making the dish.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a presentation.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BB25BCA-D6E5-47BF-A342-2D2C199CE032}"/>
              </a:ext>
            </a:extLst>
          </p:cNvPr>
          <p:cNvSpPr txBox="1"/>
          <p:nvPr/>
        </p:nvSpPr>
        <p:spPr>
          <a:xfrm>
            <a:off x="373828" y="1284025"/>
            <a:ext cx="7619365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in groups to think about all the work that needs to be done and how to divide the work properly among the group members.</a:t>
            </a:r>
            <a:endParaRPr lang="zh-CN" altLang="zh-CN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11f15ca-3586-46c7-bec7-5bcb1643b767}"/>
  <p:tag name="TABLE_ENDDRAG_ORIGIN_RECT" val="582*269"/>
  <p:tag name="TABLE_ENDDRAG_RECT" val="58*144*582*269"/>
</p:tagLst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502</Words>
  <Application>Microsoft Office PowerPoint</Application>
  <PresentationFormat>全屏显示(4:3)</PresentationFormat>
  <Paragraphs>99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 2</vt:lpstr>
      <vt:lpstr>Meiryo</vt:lpstr>
      <vt:lpstr>Wingdings</vt:lpstr>
      <vt:lpstr>Comic Sans MS</vt:lpstr>
      <vt:lpstr>Times New Roman</vt:lpstr>
      <vt:lpstr>Calibri</vt:lpstr>
      <vt:lpstr>Traditional Arabic</vt:lpstr>
      <vt:lpstr>楷体</vt:lpstr>
      <vt:lpstr>华文楷体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540</cp:revision>
  <cp:lastPrinted>2021-04-07T08:12:09Z</cp:lastPrinted>
  <dcterms:created xsi:type="dcterms:W3CDTF">2014-10-10T12:32:00Z</dcterms:created>
  <dcterms:modified xsi:type="dcterms:W3CDTF">2021-04-19T08:27:15Z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