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50" r:id="rId3"/>
    <p:sldId id="457" r:id="rId5"/>
    <p:sldId id="484" r:id="rId6"/>
    <p:sldId id="485" r:id="rId7"/>
    <p:sldId id="458" r:id="rId8"/>
    <p:sldId id="479" r:id="rId9"/>
    <p:sldId id="496" r:id="rId10"/>
    <p:sldId id="527" r:id="rId11"/>
    <p:sldId id="498" r:id="rId12"/>
    <p:sldId id="499" r:id="rId13"/>
    <p:sldId id="459" r:id="rId14"/>
    <p:sldId id="491" r:id="rId15"/>
    <p:sldId id="500" r:id="rId16"/>
    <p:sldId id="490" r:id="rId17"/>
    <p:sldId id="501" r:id="rId18"/>
    <p:sldId id="481" r:id="rId19"/>
    <p:sldId id="516" r:id="rId20"/>
    <p:sldId id="492" r:id="rId21"/>
    <p:sldId id="493" r:id="rId22"/>
    <p:sldId id="482" r:id="rId23"/>
    <p:sldId id="502" r:id="rId24"/>
    <p:sldId id="486" r:id="rId25"/>
    <p:sldId id="487" r:id="rId26"/>
    <p:sldId id="488" r:id="rId27"/>
    <p:sldId id="489" r:id="rId28"/>
    <p:sldId id="495" r:id="rId29"/>
    <p:sldId id="405" r:id="rId30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Monotype Corsiva" panose="03010101010201010101" pitchFamily="66" charset="0"/>
      <p:italic r:id="rId39"/>
    </p:embeddedFont>
    <p:embeddedFont>
      <p:font typeface="楷体" panose="02010609060101010101" charset="-122"/>
      <p:regular r:id="rId40"/>
    </p:embeddedFont>
    <p:embeddedFont>
      <p:font typeface="Comic Sans MS" panose="030F0702030302020204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2" clrIdx="0"/>
  <p:cmAuthor id="1" name="admin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33CC33"/>
    <a:srgbClr val="00FF00"/>
    <a:srgbClr val="006699"/>
    <a:srgbClr val="FF0000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7" autoAdjust="0"/>
  </p:normalViewPr>
  <p:slideViewPr>
    <p:cSldViewPr>
      <p:cViewPr>
        <p:scale>
          <a:sx n="75" d="100"/>
          <a:sy n="75" d="100"/>
        </p:scale>
        <p:origin x="-540" y="-72"/>
      </p:cViewPr>
      <p:guideLst>
        <p:guide orient="horz" pos="2160"/>
        <p:guide pos="28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1.xml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D9A128A-5C1E-481F-93D8-2C725E73084C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更换版式</a:t>
            </a:r>
            <a:endParaRPr kumimoji="1"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6EA28-078E-4854-B174-43B45C9A338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5A6A9-1CDC-4CC6-AC63-521043BB508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976F0-031B-4AE9-87C9-E67996BE3BF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CF18B-C23F-402E-9125-C6082203030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9B86-FDA9-4A7C-9504-B92949721E5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1A207-3459-4AA0-8BD0-E17FB2182A1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10A06-0366-4C8C-9BC4-6AC1FC01E12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1A34A-B03E-493B-B825-6AF4D62800F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D7EA1-D353-484D-9605-2B5F4961AEE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3909A-B59F-4C39-97D1-A3C00334BD2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D40F9-9DC0-4D42-BAAE-22F42A7BDAF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D78EE21-5891-40DE-B8BE-9305D59601F9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C:\Users\hp\Desktop\PPT-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标题 1"/>
          <p:cNvSpPr txBox="1">
            <a:spLocks noChangeArrowheads="1"/>
          </p:cNvSpPr>
          <p:nvPr/>
        </p:nvSpPr>
        <p:spPr bwMode="auto">
          <a:xfrm>
            <a:off x="360363" y="4211638"/>
            <a:ext cx="8423275" cy="190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5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Back to school</a:t>
            </a:r>
            <a:endParaRPr lang="en-US" altLang="zh-CN" sz="55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en-US" altLang="zh-CN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31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330325" y="2982913"/>
            <a:ext cx="2849563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>
                <a:latin typeface="Times New Roman" panose="02020603050405020304" pitchFamily="18" charset="0"/>
              </a:rPr>
              <a:t>School events</a:t>
            </a:r>
            <a:endParaRPr lang="en-US" altLang="zh-CN" sz="3600">
              <a:latin typeface="Times New Roman" panose="02020603050405020304" pitchFamily="18" charset="0"/>
            </a:endParaRP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4484688" y="2044700"/>
            <a:ext cx="1944687" cy="2554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/>
              <a:t>Who</a:t>
            </a:r>
            <a:endParaRPr lang="en-US" altLang="zh-CN"/>
          </a:p>
          <a:p>
            <a:r>
              <a:rPr lang="en-US" altLang="zh-CN"/>
              <a:t>What </a:t>
            </a:r>
            <a:endParaRPr lang="en-US" altLang="zh-CN"/>
          </a:p>
          <a:p>
            <a:r>
              <a:rPr lang="en-US" altLang="zh-CN"/>
              <a:t>Where</a:t>
            </a:r>
            <a:endParaRPr lang="en-US" altLang="zh-CN"/>
          </a:p>
          <a:p>
            <a:r>
              <a:rPr lang="en-US" altLang="zh-CN"/>
              <a:t>When</a:t>
            </a:r>
            <a:endParaRPr lang="en-US" altLang="zh-CN"/>
          </a:p>
          <a:p>
            <a:r>
              <a:rPr lang="en-US" altLang="zh-CN"/>
              <a:t>How</a:t>
            </a:r>
            <a:endParaRPr lang="en-US" altLang="zh-CN"/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1200150" y="5241290"/>
            <a:ext cx="6068695" cy="58356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Tip: Take down your questions. 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左大括号 1"/>
          <p:cNvSpPr/>
          <p:nvPr/>
        </p:nvSpPr>
        <p:spPr bwMode="auto">
          <a:xfrm>
            <a:off x="4032250" y="2206625"/>
            <a:ext cx="360363" cy="2232025"/>
          </a:xfrm>
          <a:prstGeom prst="leftBrace">
            <a:avLst/>
          </a:prstGeom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6" grpId="0"/>
      <p:bldP spid="4200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hp\Desktop\PPT-2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75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784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grpSp>
        <p:nvGrpSpPr>
          <p:cNvPr id="30" name="Group 2"/>
          <p:cNvGrpSpPr/>
          <p:nvPr/>
        </p:nvGrpSpPr>
        <p:grpSpPr bwMode="auto">
          <a:xfrm>
            <a:off x="1116013" y="3078163"/>
            <a:ext cx="2705100" cy="574675"/>
            <a:chOff x="2699" y="527"/>
            <a:chExt cx="2766" cy="362"/>
          </a:xfrm>
        </p:grpSpPr>
        <p:grpSp>
          <p:nvGrpSpPr>
            <p:cNvPr id="27666" name="Group 3"/>
            <p:cNvGrpSpPr/>
            <p:nvPr/>
          </p:nvGrpSpPr>
          <p:grpSpPr bwMode="auto">
            <a:xfrm>
              <a:off x="2699" y="527"/>
              <a:ext cx="2766" cy="362"/>
              <a:chOff x="2925" y="1480"/>
              <a:chExt cx="2540" cy="362"/>
            </a:xfrm>
          </p:grpSpPr>
          <p:sp>
            <p:nvSpPr>
              <p:cNvPr id="27668" name="Rectangle 4"/>
              <p:cNvSpPr>
                <a:spLocks noChangeArrowheads="1"/>
              </p:cNvSpPr>
              <p:nvPr/>
            </p:nvSpPr>
            <p:spPr bwMode="auto">
              <a:xfrm>
                <a:off x="2925" y="1480"/>
                <a:ext cx="2540" cy="362"/>
              </a:xfrm>
              <a:prstGeom prst="rect">
                <a:avLst/>
              </a:prstGeom>
              <a:gradFill rotWithShape="1"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/>
              </a:gra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7669" name="Rectangle 5"/>
              <p:cNvSpPr>
                <a:spLocks noChangeArrowheads="1"/>
              </p:cNvSpPr>
              <p:nvPr/>
            </p:nvSpPr>
            <p:spPr bwMode="auto">
              <a:xfrm>
                <a:off x="3016" y="1752"/>
                <a:ext cx="2313" cy="46"/>
              </a:xfrm>
              <a:prstGeom prst="rect">
                <a:avLst/>
              </a:prstGeom>
              <a:noFill/>
              <a:ln w="9525">
                <a:solidFill>
                  <a:srgbClr val="080808"/>
                </a:solidFill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56" name="AutoShape 6"/>
            <p:cNvSpPr>
              <a:spLocks noChangeArrowheads="1"/>
            </p:cNvSpPr>
            <p:nvPr/>
          </p:nvSpPr>
          <p:spPr bwMode="auto">
            <a:xfrm flipV="1">
              <a:off x="2744" y="618"/>
              <a:ext cx="136" cy="135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tx1"/>
                </a:gs>
                <a:gs pos="50000">
                  <a:srgbClr val="000000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rgbClr val="080808"/>
              </a:solidFill>
              <a:miter lim="800000"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365250" y="3725863"/>
            <a:ext cx="2270125" cy="1431925"/>
          </a:xfrm>
          <a:prstGeom prst="rect">
            <a:avLst/>
          </a:prstGeom>
          <a:solidFill>
            <a:srgbClr val="DDDDDD">
              <a:alpha val="61176"/>
            </a:srgbClr>
          </a:solidFill>
          <a:ln w="9525">
            <a:solidFill>
              <a:srgbClr val="080808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Websites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03350" y="2997200"/>
            <a:ext cx="20113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9999"/>
                </a:solidFill>
                <a:latin typeface="Arial" panose="020B0604020202020204" pitchFamily="34" charset="0"/>
              </a:rPr>
              <a:t>Research</a:t>
            </a:r>
            <a:endParaRPr lang="zh-CN" altLang="en-US">
              <a:solidFill>
                <a:srgbClr val="009999"/>
              </a:solidFill>
              <a:latin typeface="Arial" panose="020B0604020202020204" pitchFamily="34" charset="0"/>
            </a:endParaRPr>
          </a:p>
        </p:txBody>
      </p:sp>
      <p:sp>
        <p:nvSpPr>
          <p:cNvPr id="27656" name="AutoShape 112"/>
          <p:cNvSpPr>
            <a:spLocks noChangeArrowheads="1"/>
          </p:cNvSpPr>
          <p:nvPr/>
        </p:nvSpPr>
        <p:spPr bwMode="auto">
          <a:xfrm>
            <a:off x="3419475" y="1412875"/>
            <a:ext cx="2160588" cy="1152525"/>
          </a:xfrm>
          <a:prstGeom prst="downArrowCallout">
            <a:avLst>
              <a:gd name="adj1" fmla="val 46866"/>
              <a:gd name="adj2" fmla="val 4686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How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 bwMode="auto">
          <a:xfrm>
            <a:off x="5322888" y="3060700"/>
            <a:ext cx="2705100" cy="574675"/>
            <a:chOff x="2699" y="527"/>
            <a:chExt cx="2766" cy="362"/>
          </a:xfrm>
        </p:grpSpPr>
        <p:grpSp>
          <p:nvGrpSpPr>
            <p:cNvPr id="27662" name="Group 3"/>
            <p:cNvGrpSpPr/>
            <p:nvPr/>
          </p:nvGrpSpPr>
          <p:grpSpPr bwMode="auto">
            <a:xfrm>
              <a:off x="2699" y="527"/>
              <a:ext cx="2766" cy="362"/>
              <a:chOff x="2925" y="1480"/>
              <a:chExt cx="2540" cy="362"/>
            </a:xfrm>
          </p:grpSpPr>
          <p:sp>
            <p:nvSpPr>
              <p:cNvPr id="27664" name="Rectangle 4"/>
              <p:cNvSpPr>
                <a:spLocks noChangeArrowheads="1"/>
              </p:cNvSpPr>
              <p:nvPr/>
            </p:nvSpPr>
            <p:spPr bwMode="auto">
              <a:xfrm>
                <a:off x="2925" y="1480"/>
                <a:ext cx="2540" cy="362"/>
              </a:xfrm>
              <a:prstGeom prst="rect">
                <a:avLst/>
              </a:prstGeom>
              <a:gradFill rotWithShape="1"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/>
              </a:gra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7665" name="Rectangle 5"/>
              <p:cNvSpPr>
                <a:spLocks noChangeArrowheads="1"/>
              </p:cNvSpPr>
              <p:nvPr/>
            </p:nvSpPr>
            <p:spPr bwMode="auto">
              <a:xfrm>
                <a:off x="3016" y="1752"/>
                <a:ext cx="2313" cy="46"/>
              </a:xfrm>
              <a:prstGeom prst="rect">
                <a:avLst/>
              </a:prstGeom>
              <a:noFill/>
              <a:ln w="9525">
                <a:solidFill>
                  <a:srgbClr val="080808"/>
                </a:solidFill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653" name="AutoShape 6"/>
            <p:cNvSpPr>
              <a:spLocks noChangeArrowheads="1"/>
            </p:cNvSpPr>
            <p:nvPr/>
          </p:nvSpPr>
          <p:spPr bwMode="auto">
            <a:xfrm flipV="1">
              <a:off x="2744" y="618"/>
              <a:ext cx="136" cy="135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tx1"/>
                </a:gs>
                <a:gs pos="50000">
                  <a:srgbClr val="000000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rgbClr val="080808"/>
              </a:solidFill>
              <a:miter lim="800000"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572125" y="3708400"/>
            <a:ext cx="2270125" cy="1431925"/>
          </a:xfrm>
          <a:prstGeom prst="rect">
            <a:avLst/>
          </a:prstGeom>
          <a:solidFill>
            <a:srgbClr val="DDDDDD">
              <a:alpha val="61176"/>
            </a:srgbClr>
          </a:solidFill>
          <a:ln w="9525">
            <a:solidFill>
              <a:srgbClr val="080808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Teachers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Schoolmates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79" name="矩形 4"/>
          <p:cNvSpPr>
            <a:spLocks noChangeArrowheads="1"/>
          </p:cNvSpPr>
          <p:nvPr/>
        </p:nvSpPr>
        <p:spPr bwMode="auto">
          <a:xfrm>
            <a:off x="5704205" y="3022918"/>
            <a:ext cx="194310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9999"/>
                </a:solidFill>
                <a:latin typeface="Arial" panose="020B0604020202020204" pitchFamily="34" charset="0"/>
              </a:rPr>
              <a:t>Interview</a:t>
            </a:r>
            <a:endParaRPr lang="en-US" altLang="zh-CN" b="1">
              <a:solidFill>
                <a:srgbClr val="009999"/>
              </a:solidFill>
              <a:latin typeface="Arial" panose="020B0604020202020204" pitchFamily="34" charset="0"/>
            </a:endParaRPr>
          </a:p>
        </p:txBody>
      </p:sp>
      <p:sp>
        <p:nvSpPr>
          <p:cNvPr id="22663" name="Text Box 135"/>
          <p:cNvSpPr txBox="1">
            <a:spLocks noChangeArrowheads="1"/>
          </p:cNvSpPr>
          <p:nvPr/>
        </p:nvSpPr>
        <p:spPr bwMode="auto">
          <a:xfrm>
            <a:off x="-76200" y="5440363"/>
            <a:ext cx="932815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en-US" b="1">
                <a:latin typeface="Times New Roman" panose="02020603050405020304" pitchFamily="18" charset="0"/>
              </a:rPr>
              <a:t>***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64" name="Text Box 136"/>
          <p:cNvSpPr txBox="1">
            <a:spLocks noChangeArrowheads="1"/>
          </p:cNvSpPr>
          <p:nvPr/>
        </p:nvSpPr>
        <p:spPr bwMode="auto">
          <a:xfrm>
            <a:off x="0" y="5805488"/>
            <a:ext cx="9144000" cy="579437"/>
          </a:xfrm>
          <a:prstGeom prst="rect">
            <a:avLst/>
          </a:prstGeom>
          <a:solidFill>
            <a:srgbClr val="D0EAEC"/>
          </a:solidFill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zh-CN" b="1">
                <a:solidFill>
                  <a:srgbClr val="FF3300"/>
                </a:solidFill>
                <a:latin typeface="Monotype Corsiva" panose="03010101010201010101" pitchFamily="66" charset="0"/>
              </a:rPr>
              <a:t>All roads lead to Rome.</a:t>
            </a:r>
            <a:endParaRPr lang="en-US" altLang="zh-CN" b="1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6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p>
                <a:endParaRPr lang="zh-CN" altLang="en-US"/>
              </a:p>
            </p:txBody>
          </p:sp>
          <p:sp>
            <p:nvSpPr>
              <p:cNvPr id="7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5" grpId="0"/>
      <p:bldP spid="3" grpId="0" animBg="1"/>
      <p:bldP spid="3" grpId="1" animBg="1"/>
      <p:bldP spid="22579" grpId="0"/>
      <p:bldP spid="226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132138" y="1557338"/>
            <a:ext cx="2705100" cy="57467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635375" y="1557338"/>
            <a:ext cx="16764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Websites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70548" y="2621280"/>
            <a:ext cx="80025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How can you find information you want online?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2149475" y="3620770"/>
            <a:ext cx="4958080" cy="58356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cs typeface="Comic Sans MS" panose="030F0702030302020204" pitchFamily="66" charset="0"/>
              </a:rPr>
              <a:t>Tip: Type in KEY words.</a:t>
            </a:r>
            <a:endParaRPr lang="en-US" altLang="zh-CN" b="1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1241743" y="4966018"/>
            <a:ext cx="76168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/>
              <a:t>school events               key words?</a:t>
            </a:r>
            <a:endParaRPr lang="en-US" altLang="zh-CN"/>
          </a:p>
        </p:txBody>
      </p:sp>
      <p:sp>
        <p:nvSpPr>
          <p:cNvPr id="24603" name="AutoShape 27"/>
          <p:cNvSpPr>
            <a:spLocks noChangeArrowheads="1"/>
          </p:cNvSpPr>
          <p:nvPr/>
        </p:nvSpPr>
        <p:spPr bwMode="auto">
          <a:xfrm>
            <a:off x="4410393" y="5183505"/>
            <a:ext cx="792162" cy="288925"/>
          </a:xfrm>
          <a:prstGeom prst="rightArrow">
            <a:avLst>
              <a:gd name="adj1" fmla="val 50000"/>
              <a:gd name="adj2" fmla="val 68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bldLvl="0" animBg="1"/>
      <p:bldP spid="24600" grpId="0"/>
      <p:bldP spid="2460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3132138" y="1557338"/>
            <a:ext cx="2705100" cy="57467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3635375" y="1557338"/>
            <a:ext cx="16764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Websites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476375" y="2420938"/>
            <a:ext cx="606901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websites will you visit? Why?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9704" name="Text Box 24"/>
          <p:cNvSpPr txBox="1">
            <a:spLocks noChangeArrowheads="1"/>
          </p:cNvSpPr>
          <p:nvPr/>
        </p:nvSpPr>
        <p:spPr bwMode="auto">
          <a:xfrm>
            <a:off x="1876425" y="3275330"/>
            <a:ext cx="566896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/>
              <a:t>School websites or Baidu?</a:t>
            </a:r>
            <a:endParaRPr lang="en-US" altLang="zh-CN"/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1310005" y="4260215"/>
            <a:ext cx="6459220" cy="107632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cs typeface="Comic Sans MS" panose="030F0702030302020204" pitchFamily="66" charset="0"/>
              </a:rPr>
              <a:t>Tip: The information should be ACCURATE and RELIABLE.</a:t>
            </a:r>
            <a:endParaRPr lang="en-US" altLang="zh-CN" b="1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3132138" y="1557338"/>
            <a:ext cx="2705100" cy="57467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635375" y="1557338"/>
            <a:ext cx="16764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Websites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804545" y="2515553"/>
            <a:ext cx="8002588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can you get from the websites?</a:t>
            </a:r>
            <a:endParaRPr lang="en-US" altLang="zh-CN">
              <a:latin typeface="Times New Roman" panose="02020603050405020304" pitchFamily="18" charset="0"/>
            </a:endParaRPr>
          </a:p>
          <a:p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Any other ways to get pictures?</a:t>
            </a:r>
            <a:endParaRPr lang="en-US" altLang="zh-CN">
              <a:latin typeface="Times New Roman" panose="02020603050405020304" pitchFamily="18" charset="0"/>
            </a:endParaRPr>
          </a:p>
          <a:p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675005" y="4840605"/>
            <a:ext cx="7968615" cy="58356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cs typeface="Comic Sans MS" panose="030F0702030302020204" pitchFamily="66" charset="0"/>
              </a:rPr>
              <a:t>Tip: Download pictures or take photos.</a:t>
            </a:r>
            <a:endParaRPr lang="en-US" altLang="zh-CN" b="1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700655" y="1341755"/>
            <a:ext cx="4224655" cy="63119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2700655" y="1341755"/>
            <a:ext cx="42246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Teachers or schoolmates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1872615" y="2122170"/>
            <a:ext cx="7175500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Who will you interview? 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What do you want to know? 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What kind of questions should you ask in an interview? 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042988" y="4365625"/>
            <a:ext cx="7796212" cy="181483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Can you tell me something about the history of our school? (general)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When was the main teaching building built? (specific)</a:t>
            </a:r>
            <a:endParaRPr lang="en-US" altLang="zh-CN" sz="2800"/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 rot="-2223392">
            <a:off x="121285" y="3982085"/>
            <a:ext cx="1751965" cy="58356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Example</a:t>
            </a:r>
            <a:endParaRPr lang="en-US" altLang="zh-CN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3" grpId="0" bldLvl="0" animBg="1"/>
      <p:bldP spid="4507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614295" y="1668780"/>
            <a:ext cx="4204335" cy="63119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613978" y="1720533"/>
            <a:ext cx="42052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Teachers or schoolmates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1076643" y="2608580"/>
            <a:ext cx="782320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kind of questions should you ask in an interview?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153795" y="3904615"/>
            <a:ext cx="7279640" cy="156845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b="1">
                <a:solidFill>
                  <a:schemeClr val="bg1"/>
                </a:solidFill>
                <a:cs typeface="Comic Sans MS" panose="030F0702030302020204" pitchFamily="66" charset="0"/>
              </a:rPr>
              <a:t>Tip: It’s a good idea to start with general questions and then move on to specific ones.</a:t>
            </a:r>
            <a:endParaRPr lang="en-US" altLang="zh-CN" b="1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614295" y="1351280"/>
            <a:ext cx="4204970" cy="63119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613978" y="1403033"/>
            <a:ext cx="42052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Teachers or schoolmates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67715" y="2108835"/>
            <a:ext cx="7802880" cy="107632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Design your interview questions about “school events”.</a:t>
            </a:r>
            <a:r>
              <a:rPr lang="en-US" altLang="zh-CN"/>
              <a:t> </a:t>
            </a:r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1310005" y="3343910"/>
            <a:ext cx="7661275" cy="310769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Can you tell me something about the school events?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How many school events do we have?  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When are these school events held? 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Who can take part in these school events? 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What do students do in these school events?</a:t>
            </a:r>
            <a:endParaRPr lang="en-US" altLang="zh-CN" sz="2800"/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 rot="-2223392">
            <a:off x="-1270" y="3722370"/>
            <a:ext cx="1751965" cy="58356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Example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5" grpId="0" bldLvl="0" animBg="1"/>
      <p:bldP spid="2" grpId="0" bldLvl="0" animBg="1"/>
      <p:bldP spid="4507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597535" y="2614295"/>
            <a:ext cx="8237855" cy="2553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work: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your interview questions and present them to the class.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 work: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Comment on others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'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interview questions and help polish up those questions.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2663825" y="1557655"/>
            <a:ext cx="4105275" cy="64516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2663508" y="1590358"/>
            <a:ext cx="42052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Teachers or schoolmates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837248" y="1500823"/>
            <a:ext cx="7993062" cy="10763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Decide on one or more ways of getting information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5" name="Picture 16" descr="dreamstime_l_498721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835910"/>
            <a:ext cx="7840345" cy="341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43" name="Text Box 22"/>
          <p:cNvSpPr txBox="1">
            <a:spLocks noChangeArrowheads="1"/>
          </p:cNvSpPr>
          <p:nvPr/>
        </p:nvSpPr>
        <p:spPr bwMode="auto">
          <a:xfrm>
            <a:off x="323850" y="188913"/>
            <a:ext cx="2931160" cy="58356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A letter from …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940425" y="2492375"/>
            <a:ext cx="2987675" cy="1076325"/>
          </a:xfrm>
          <a:prstGeom prst="rect">
            <a:avLst/>
          </a:prstGeom>
          <a:solidFill>
            <a:srgbClr val="FF0000">
              <a:alpha val="14902"/>
            </a:srgbClr>
          </a:solidFill>
          <a:ln w="9525">
            <a:solidFill>
              <a:schemeClr val="bg1"/>
            </a:solidFill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Make a booklet about our school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>
            <a:off x="250825" y="1125538"/>
            <a:ext cx="5184775" cy="5184775"/>
          </a:xfrm>
          <a:prstGeom prst="foldedCorner">
            <a:avLst>
              <a:gd name="adj" fmla="val 12500"/>
            </a:avLst>
          </a:prstGeom>
          <a:solidFill>
            <a:srgbClr val="FFCC00">
              <a:alpha val="43137"/>
            </a:srgb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379413" y="1519238"/>
            <a:ext cx="4789487" cy="40309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Hello, my friends,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I’m John Li studying in the UK. My foreign classmates are curious about school life in China. Can you send me a booklet about your school?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                                 Yours,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                               John Li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6516688" y="1196975"/>
            <a:ext cx="1296987" cy="936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pitchFamily="18" charset="0"/>
              </a:rPr>
              <a:t>Goal</a:t>
            </a:r>
            <a:endParaRPr lang="en-US" altLang="zh-CN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 animBg="1"/>
      <p:bldP spid="184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460375" y="1053465"/>
            <a:ext cx="7489190" cy="10801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500563" y="3141663"/>
            <a:ext cx="16525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language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36867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36868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36884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5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7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9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6658" name="AutoShape 34"/>
          <p:cNvSpPr>
            <a:spLocks noChangeArrowheads="1"/>
          </p:cNvSpPr>
          <p:nvPr/>
        </p:nvSpPr>
        <p:spPr bwMode="auto">
          <a:xfrm>
            <a:off x="539750" y="4291013"/>
            <a:ext cx="2232025" cy="10810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827088" y="4506913"/>
            <a:ext cx="1516062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6659" name="Line 35"/>
          <p:cNvSpPr>
            <a:spLocks noChangeShapeType="1"/>
          </p:cNvSpPr>
          <p:nvPr/>
        </p:nvSpPr>
        <p:spPr bwMode="auto">
          <a:xfrm>
            <a:off x="2771775" y="479425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60" name="Line 36"/>
          <p:cNvSpPr>
            <a:spLocks noChangeShapeType="1"/>
          </p:cNvSpPr>
          <p:nvPr/>
        </p:nvSpPr>
        <p:spPr bwMode="auto">
          <a:xfrm>
            <a:off x="3419475" y="335438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61" name="Line 37"/>
          <p:cNvSpPr>
            <a:spLocks noChangeShapeType="1"/>
          </p:cNvSpPr>
          <p:nvPr/>
        </p:nvSpPr>
        <p:spPr bwMode="auto">
          <a:xfrm>
            <a:off x="3419475" y="3354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64" name="Text Box 40"/>
          <p:cNvSpPr txBox="1">
            <a:spLocks noChangeArrowheads="1"/>
          </p:cNvSpPr>
          <p:nvPr/>
        </p:nvSpPr>
        <p:spPr bwMode="auto">
          <a:xfrm>
            <a:off x="4567238" y="4868863"/>
            <a:ext cx="1200150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layout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5" name="Text Box 41"/>
          <p:cNvSpPr txBox="1">
            <a:spLocks noChangeArrowheads="1"/>
          </p:cNvSpPr>
          <p:nvPr/>
        </p:nvSpPr>
        <p:spPr bwMode="auto">
          <a:xfrm>
            <a:off x="4572000" y="3933825"/>
            <a:ext cx="1312863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picture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6" name="Text Box 42"/>
          <p:cNvSpPr txBox="1">
            <a:spLocks noChangeArrowheads="1"/>
          </p:cNvSpPr>
          <p:nvPr/>
        </p:nvSpPr>
        <p:spPr bwMode="auto">
          <a:xfrm>
            <a:off x="539433" y="1053148"/>
            <a:ext cx="7632700" cy="1076325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8039"/>
                  </a:srgb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</a:rPr>
              <a:t>Case study: look at the example and summarize the features of a good 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4787900" y="5802313"/>
            <a:ext cx="69215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….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6670" name="Line 46"/>
          <p:cNvSpPr>
            <a:spLocks noChangeShapeType="1"/>
          </p:cNvSpPr>
          <p:nvPr/>
        </p:nvSpPr>
        <p:spPr bwMode="auto">
          <a:xfrm>
            <a:off x="3419475" y="60912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71" name="Line 47"/>
          <p:cNvSpPr>
            <a:spLocks noChangeShapeType="1"/>
          </p:cNvSpPr>
          <p:nvPr/>
        </p:nvSpPr>
        <p:spPr bwMode="auto">
          <a:xfrm>
            <a:off x="3419475" y="42195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72" name="Line 48"/>
          <p:cNvSpPr>
            <a:spLocks noChangeShapeType="1"/>
          </p:cNvSpPr>
          <p:nvPr/>
        </p:nvSpPr>
        <p:spPr bwMode="auto">
          <a:xfrm>
            <a:off x="3419475" y="52276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73" name="AutoShape 49"/>
          <p:cNvSpPr/>
          <p:nvPr/>
        </p:nvSpPr>
        <p:spPr bwMode="auto">
          <a:xfrm>
            <a:off x="6011863" y="2636838"/>
            <a:ext cx="288925" cy="1223962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6156325" y="2420938"/>
            <a:ext cx="1802130" cy="156845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clear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precise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…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58" grpId="0" animBg="1"/>
      <p:bldP spid="26656" grpId="0"/>
      <p:bldP spid="26659" grpId="0" animBg="1"/>
      <p:bldP spid="26660" grpId="0" animBg="1"/>
      <p:bldP spid="26661" grpId="0" animBg="1"/>
      <p:bldP spid="26664" grpId="0"/>
      <p:bldP spid="26665" grpId="0"/>
      <p:bldP spid="26669" grpId="0"/>
      <p:bldP spid="26670" grpId="0" animBg="1"/>
      <p:bldP spid="26671" grpId="0" animBg="1"/>
      <p:bldP spid="26672" grpId="0" animBg="1"/>
      <p:bldP spid="266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37892" name="AutoShape 5"/>
          <p:cNvSpPr>
            <a:spLocks noChangeArrowheads="1"/>
          </p:cNvSpPr>
          <p:nvPr/>
        </p:nvSpPr>
        <p:spPr bwMode="auto">
          <a:xfrm>
            <a:off x="563880" y="1196975"/>
            <a:ext cx="2590800" cy="718820"/>
          </a:xfrm>
          <a:prstGeom prst="homePlate">
            <a:avLst>
              <a:gd name="adj" fmla="val 100110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7903" name="Text Box 6"/>
          <p:cNvSpPr txBox="1">
            <a:spLocks noChangeArrowheads="1"/>
          </p:cNvSpPr>
          <p:nvPr/>
        </p:nvSpPr>
        <p:spPr bwMode="auto">
          <a:xfrm>
            <a:off x="563563" y="1196975"/>
            <a:ext cx="75088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600" indent="-609600"/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</a:rPr>
              <a:t>Assignments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4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5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6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7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8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9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p>
                <a:endParaRPr lang="zh-CN" altLang="en-US"/>
              </a:p>
            </p:txBody>
          </p:sp>
          <p:sp>
            <p:nvSpPr>
              <p:cNvPr id="10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1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p>
                <a:endParaRPr lang="zh-CN" altLang="en-US"/>
              </a:p>
            </p:txBody>
          </p:sp>
        </p:grpSp>
      </p:grpSp>
      <p:sp>
        <p:nvSpPr>
          <p:cNvPr id="14" name="圆角矩形 13"/>
          <p:cNvSpPr/>
          <p:nvPr/>
        </p:nvSpPr>
        <p:spPr>
          <a:xfrm>
            <a:off x="563880" y="2174240"/>
            <a:ext cx="4978400" cy="28505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3" name="图片 12" descr="dreamstime_l_26644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90" y="1844675"/>
            <a:ext cx="3191510" cy="319151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4215" y="1666875"/>
            <a:ext cx="4719320" cy="3538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L="609600" indent="-609600"/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r>
              <a:rPr lang="en-US" altLang="zh-CN"/>
              <a:t>◇</a:t>
            </a:r>
            <a:r>
              <a:rPr lang="en-US" altLang="zh-CN">
                <a:latin typeface="Times New Roman" panose="02020603050405020304" pitchFamily="18" charset="0"/>
              </a:rPr>
              <a:t>Write a passage about your selected topic.</a:t>
            </a:r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r>
              <a:rPr lang="en-US" altLang="zh-CN"/>
              <a:t>◇</a:t>
            </a:r>
            <a:r>
              <a:rPr lang="en-US" altLang="zh-CN">
                <a:latin typeface="Times New Roman" panose="02020603050405020304" pitchFamily="18" charset="0"/>
              </a:rPr>
              <a:t>Polish up your writing.</a:t>
            </a:r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4500563" y="3138488"/>
            <a:ext cx="16525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language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8917" name="AutoShape 11"/>
          <p:cNvSpPr>
            <a:spLocks noChangeArrowheads="1"/>
          </p:cNvSpPr>
          <p:nvPr/>
        </p:nvSpPr>
        <p:spPr bwMode="auto">
          <a:xfrm>
            <a:off x="539750" y="4291013"/>
            <a:ext cx="2232025" cy="10810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827088" y="4506913"/>
            <a:ext cx="1516062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8919" name="Line 13"/>
          <p:cNvSpPr>
            <a:spLocks noChangeShapeType="1"/>
          </p:cNvSpPr>
          <p:nvPr/>
        </p:nvSpPr>
        <p:spPr bwMode="auto">
          <a:xfrm>
            <a:off x="2771775" y="479425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0" name="Line 14"/>
          <p:cNvSpPr>
            <a:spLocks noChangeShapeType="1"/>
          </p:cNvSpPr>
          <p:nvPr/>
        </p:nvSpPr>
        <p:spPr bwMode="auto">
          <a:xfrm>
            <a:off x="3419475" y="335438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1" name="Line 15"/>
          <p:cNvSpPr>
            <a:spLocks noChangeShapeType="1"/>
          </p:cNvSpPr>
          <p:nvPr/>
        </p:nvSpPr>
        <p:spPr bwMode="auto">
          <a:xfrm>
            <a:off x="3419475" y="3354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2" name="Text Box 16"/>
          <p:cNvSpPr txBox="1">
            <a:spLocks noChangeArrowheads="1"/>
          </p:cNvSpPr>
          <p:nvPr/>
        </p:nvSpPr>
        <p:spPr bwMode="auto">
          <a:xfrm>
            <a:off x="4567238" y="4867275"/>
            <a:ext cx="1200150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layout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3" name="Text Box 17"/>
          <p:cNvSpPr txBox="1">
            <a:spLocks noChangeArrowheads="1"/>
          </p:cNvSpPr>
          <p:nvPr/>
        </p:nvSpPr>
        <p:spPr bwMode="auto">
          <a:xfrm>
            <a:off x="4556125" y="3930650"/>
            <a:ext cx="1312863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picture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6" name="Text Box 20"/>
          <p:cNvSpPr txBox="1">
            <a:spLocks noChangeArrowheads="1"/>
          </p:cNvSpPr>
          <p:nvPr/>
        </p:nvSpPr>
        <p:spPr bwMode="auto">
          <a:xfrm>
            <a:off x="4787900" y="5802313"/>
            <a:ext cx="69215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….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8927" name="Line 21"/>
          <p:cNvSpPr>
            <a:spLocks noChangeShapeType="1"/>
          </p:cNvSpPr>
          <p:nvPr/>
        </p:nvSpPr>
        <p:spPr bwMode="auto">
          <a:xfrm>
            <a:off x="3419475" y="60912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8" name="Line 22"/>
          <p:cNvSpPr>
            <a:spLocks noChangeShapeType="1"/>
          </p:cNvSpPr>
          <p:nvPr/>
        </p:nvSpPr>
        <p:spPr bwMode="auto">
          <a:xfrm>
            <a:off x="3419475" y="42195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9" name="Line 23"/>
          <p:cNvSpPr>
            <a:spLocks noChangeShapeType="1"/>
          </p:cNvSpPr>
          <p:nvPr/>
        </p:nvSpPr>
        <p:spPr bwMode="auto">
          <a:xfrm>
            <a:off x="3419475" y="52276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1771" name="AutoShape 27"/>
          <p:cNvSpPr/>
          <p:nvPr/>
        </p:nvSpPr>
        <p:spPr bwMode="auto">
          <a:xfrm>
            <a:off x="5940425" y="3716338"/>
            <a:ext cx="288925" cy="1223962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6300788" y="3573463"/>
            <a:ext cx="2147887" cy="155416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clear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beautiful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….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36867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36868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36884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5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7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9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" name="圆角矩形 4"/>
          <p:cNvSpPr/>
          <p:nvPr/>
        </p:nvSpPr>
        <p:spPr>
          <a:xfrm>
            <a:off x="709295" y="1294765"/>
            <a:ext cx="7489190" cy="12172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8924" name="Text Box 18"/>
          <p:cNvSpPr txBox="1">
            <a:spLocks noChangeArrowheads="1"/>
          </p:cNvSpPr>
          <p:nvPr/>
        </p:nvSpPr>
        <p:spPr bwMode="auto">
          <a:xfrm>
            <a:off x="755333" y="1294448"/>
            <a:ext cx="7632700" cy="1066800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8039"/>
                  </a:srgbClr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</a:rPr>
              <a:t>Case study: look at the example and summarize the features of a good 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4500563" y="3138488"/>
            <a:ext cx="16525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language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9941" name="AutoShape 11"/>
          <p:cNvSpPr>
            <a:spLocks noChangeArrowheads="1"/>
          </p:cNvSpPr>
          <p:nvPr/>
        </p:nvSpPr>
        <p:spPr bwMode="auto">
          <a:xfrm>
            <a:off x="539750" y="4291013"/>
            <a:ext cx="2232025" cy="10810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827088" y="4506913"/>
            <a:ext cx="1516062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9943" name="Line 13"/>
          <p:cNvSpPr>
            <a:spLocks noChangeShapeType="1"/>
          </p:cNvSpPr>
          <p:nvPr/>
        </p:nvSpPr>
        <p:spPr bwMode="auto">
          <a:xfrm>
            <a:off x="2771775" y="479425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44" name="Line 14"/>
          <p:cNvSpPr>
            <a:spLocks noChangeShapeType="1"/>
          </p:cNvSpPr>
          <p:nvPr/>
        </p:nvSpPr>
        <p:spPr bwMode="auto">
          <a:xfrm>
            <a:off x="3419475" y="335438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45" name="Line 15"/>
          <p:cNvSpPr>
            <a:spLocks noChangeShapeType="1"/>
          </p:cNvSpPr>
          <p:nvPr/>
        </p:nvSpPr>
        <p:spPr bwMode="auto">
          <a:xfrm>
            <a:off x="3419475" y="3354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46" name="Text Box 16"/>
          <p:cNvSpPr txBox="1">
            <a:spLocks noChangeArrowheads="1"/>
          </p:cNvSpPr>
          <p:nvPr/>
        </p:nvSpPr>
        <p:spPr bwMode="auto">
          <a:xfrm>
            <a:off x="4567238" y="4867275"/>
            <a:ext cx="1200150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layout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7" name="Text Box 17"/>
          <p:cNvSpPr txBox="1">
            <a:spLocks noChangeArrowheads="1"/>
          </p:cNvSpPr>
          <p:nvPr/>
        </p:nvSpPr>
        <p:spPr bwMode="auto">
          <a:xfrm>
            <a:off x="4556125" y="3930650"/>
            <a:ext cx="1312863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picture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50" name="Text Box 20"/>
          <p:cNvSpPr txBox="1">
            <a:spLocks noChangeArrowheads="1"/>
          </p:cNvSpPr>
          <p:nvPr/>
        </p:nvSpPr>
        <p:spPr bwMode="auto">
          <a:xfrm>
            <a:off x="4787900" y="5802313"/>
            <a:ext cx="69215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….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9951" name="Line 21"/>
          <p:cNvSpPr>
            <a:spLocks noChangeShapeType="1"/>
          </p:cNvSpPr>
          <p:nvPr/>
        </p:nvSpPr>
        <p:spPr bwMode="auto">
          <a:xfrm>
            <a:off x="3419475" y="60912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52" name="Line 22"/>
          <p:cNvSpPr>
            <a:spLocks noChangeShapeType="1"/>
          </p:cNvSpPr>
          <p:nvPr/>
        </p:nvSpPr>
        <p:spPr bwMode="auto">
          <a:xfrm>
            <a:off x="3419475" y="42195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53" name="Line 23"/>
          <p:cNvSpPr>
            <a:spLocks noChangeShapeType="1"/>
          </p:cNvSpPr>
          <p:nvPr/>
        </p:nvSpPr>
        <p:spPr bwMode="auto">
          <a:xfrm>
            <a:off x="3419475" y="52276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2792" name="AutoShape 24"/>
          <p:cNvSpPr/>
          <p:nvPr/>
        </p:nvSpPr>
        <p:spPr bwMode="auto">
          <a:xfrm>
            <a:off x="5867400" y="4581525"/>
            <a:ext cx="288925" cy="1223963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6011863" y="4365625"/>
            <a:ext cx="1970087" cy="155416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neat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creative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….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36867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36868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36884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5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7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9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6" name="圆角矩形 5"/>
          <p:cNvSpPr/>
          <p:nvPr/>
        </p:nvSpPr>
        <p:spPr>
          <a:xfrm>
            <a:off x="709295" y="1294765"/>
            <a:ext cx="7489190" cy="12172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755333" y="1294448"/>
            <a:ext cx="7632700" cy="1066800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8039"/>
                  </a:srgbClr>
                </a:solidFill>
              </a14:hiddenFill>
            </a:ext>
          </a:extLst>
        </p:spPr>
        <p:txBody>
          <a:bodyPr>
            <a:spAutoFit/>
          </a:bodyPr>
          <a:p>
            <a:r>
              <a:rPr lang="en-US" altLang="zh-CN" b="1">
                <a:latin typeface="Times New Roman" panose="02020603050405020304" pitchFamily="18" charset="0"/>
              </a:rPr>
              <a:t>Case study: look at the example and summarize the features of a good 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41000" name="Text Box 40"/>
          <p:cNvSpPr txBox="1">
            <a:spLocks noChangeArrowheads="1"/>
          </p:cNvSpPr>
          <p:nvPr/>
        </p:nvSpPr>
        <p:spPr bwMode="auto">
          <a:xfrm>
            <a:off x="1311910" y="1878648"/>
            <a:ext cx="538670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Put together all the information.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36867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36868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36884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5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7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9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0966" name="Text Box 14"/>
          <p:cNvSpPr txBox="1">
            <a:spLocks noChangeArrowheads="1"/>
          </p:cNvSpPr>
          <p:nvPr/>
        </p:nvSpPr>
        <p:spPr bwMode="auto">
          <a:xfrm>
            <a:off x="580390" y="3720465"/>
            <a:ext cx="7983220" cy="156845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cs typeface="Comic Sans MS" panose="030F0702030302020204" pitchFamily="66" charset="0"/>
              </a:rPr>
              <a:t>Tips: 1. Use clear and precise language.</a:t>
            </a:r>
            <a:endParaRPr lang="en-US" altLang="zh-CN">
              <a:solidFill>
                <a:schemeClr val="bg1"/>
              </a:solidFill>
              <a:cs typeface="Comic Sans MS" panose="030F0702030302020204" pitchFamily="66" charset="0"/>
            </a:endParaRPr>
          </a:p>
          <a:p>
            <a:r>
              <a:rPr lang="en-US" altLang="zh-CN">
                <a:solidFill>
                  <a:schemeClr val="bg1"/>
                </a:solidFill>
                <a:cs typeface="Comic Sans MS" panose="030F0702030302020204" pitchFamily="66" charset="0"/>
              </a:rPr>
              <a:t>         2. Use clear and beautiful pictures.</a:t>
            </a:r>
            <a:endParaRPr lang="en-US" altLang="zh-CN">
              <a:solidFill>
                <a:schemeClr val="bg1"/>
              </a:solidFill>
              <a:cs typeface="Comic Sans MS" panose="030F0702030302020204" pitchFamily="66" charset="0"/>
            </a:endParaRPr>
          </a:p>
          <a:p>
            <a:r>
              <a:rPr lang="en-US" altLang="zh-CN">
                <a:solidFill>
                  <a:schemeClr val="bg1"/>
                </a:solidFill>
                <a:cs typeface="Comic Sans MS" panose="030F0702030302020204" pitchFamily="66" charset="0"/>
              </a:rPr>
              <a:t>         3. Use neat and creative layout.</a:t>
            </a:r>
            <a:endParaRPr lang="en-US" altLang="zh-CN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29737" name="Text Box 22"/>
          <p:cNvSpPr txBox="1">
            <a:spLocks noChangeArrowheads="1"/>
          </p:cNvSpPr>
          <p:nvPr/>
        </p:nvSpPr>
        <p:spPr bwMode="auto">
          <a:xfrm>
            <a:off x="565150" y="472440"/>
            <a:ext cx="5457190" cy="58356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Presentation and appreciation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WordArt 7"/>
          <p:cNvSpPr>
            <a:spLocks noChangeArrowheads="1" noChangeShapeType="1" noTextEdit="1"/>
          </p:cNvSpPr>
          <p:nvPr/>
        </p:nvSpPr>
        <p:spPr bwMode="auto">
          <a:xfrm>
            <a:off x="2051050" y="2133600"/>
            <a:ext cx="4859338" cy="24495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sz="3600" b="1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omic Sans MS" panose="030F0702030302020204"/>
              </a:rPr>
              <a:t>Show time!</a:t>
            </a:r>
            <a:endParaRPr lang="zh-CN" altLang="en-US" sz="3600" b="1" kern="1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Comic Sans MS" panose="030F07020303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43010" name="AutoShape 15"/>
          <p:cNvSpPr>
            <a:spLocks noChangeArrowheads="1"/>
          </p:cNvSpPr>
          <p:nvPr/>
        </p:nvSpPr>
        <p:spPr bwMode="auto">
          <a:xfrm>
            <a:off x="791210" y="1320800"/>
            <a:ext cx="7561580" cy="419925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43011" name="Text Box 14"/>
          <p:cNvSpPr txBox="1">
            <a:spLocks noChangeArrowheads="1"/>
          </p:cNvSpPr>
          <p:nvPr/>
        </p:nvSpPr>
        <p:spPr bwMode="auto">
          <a:xfrm>
            <a:off x="1094105" y="1753235"/>
            <a:ext cx="7190105" cy="3538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1. Read the booklet and appreciate the work of other groups.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2. Reflect on the booklet and think about how you can make the school a better place. Write a letter to your school principal presenting your suggestions. 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37" name="Text Box 22"/>
          <p:cNvSpPr txBox="1">
            <a:spLocks noChangeArrowheads="1"/>
          </p:cNvSpPr>
          <p:nvPr/>
        </p:nvSpPr>
        <p:spPr bwMode="auto">
          <a:xfrm>
            <a:off x="539750" y="420688"/>
            <a:ext cx="2151063" cy="604837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Homework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850" y="909638"/>
            <a:ext cx="8594725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400" b="1">
                <a:effectLst>
                  <a:outerShdw blurRad="38100" dist="38100" dir="2700000" algn="tl">
                    <a:srgbClr val="C0C0C0"/>
                  </a:outerShdw>
                </a:effectLst>
                <a:latin typeface="Andale Sans"/>
              </a:rPr>
              <a:t> </a:t>
            </a:r>
            <a:r>
              <a:rPr lang="en-US" altLang="zh-CN" sz="3600" b="1">
                <a:solidFill>
                  <a:srgbClr val="00CCFF"/>
                </a:solidFill>
                <a:latin typeface="Times New Roman" panose="02020603050405020304" pitchFamily="18" charset="0"/>
              </a:rPr>
              <a:t>            </a:t>
            </a:r>
            <a:endParaRPr lang="zh-CN" altLang="en-US" sz="3600" b="1">
              <a:solidFill>
                <a:srgbClr val="00CC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34" name="AutoShape 7"/>
          <p:cNvSpPr>
            <a:spLocks noChangeArrowheads="1"/>
          </p:cNvSpPr>
          <p:nvPr/>
        </p:nvSpPr>
        <p:spPr bwMode="auto">
          <a:xfrm>
            <a:off x="3059113" y="2924175"/>
            <a:ext cx="3168650" cy="10096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348038" y="3141663"/>
            <a:ext cx="26003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</a:rPr>
              <a:t>My school life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18436" name="Line 8"/>
          <p:cNvSpPr>
            <a:spLocks noChangeShapeType="1"/>
          </p:cNvSpPr>
          <p:nvPr/>
        </p:nvSpPr>
        <p:spPr bwMode="auto">
          <a:xfrm>
            <a:off x="4572000" y="1989138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2051050" y="2852738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8" name="Line 10"/>
          <p:cNvSpPr>
            <a:spLocks noChangeShapeType="1"/>
          </p:cNvSpPr>
          <p:nvPr/>
        </p:nvSpPr>
        <p:spPr bwMode="auto">
          <a:xfrm flipV="1">
            <a:off x="2051050" y="3644900"/>
            <a:ext cx="10080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9" name="Line 11"/>
          <p:cNvSpPr>
            <a:spLocks noChangeShapeType="1"/>
          </p:cNvSpPr>
          <p:nvPr/>
        </p:nvSpPr>
        <p:spPr bwMode="auto">
          <a:xfrm flipV="1">
            <a:off x="6227763" y="2852738"/>
            <a:ext cx="9366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0" name="Line 12"/>
          <p:cNvSpPr>
            <a:spLocks noChangeShapeType="1"/>
          </p:cNvSpPr>
          <p:nvPr/>
        </p:nvSpPr>
        <p:spPr bwMode="auto">
          <a:xfrm>
            <a:off x="6227763" y="3573463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1" name="Line 13"/>
          <p:cNvSpPr>
            <a:spLocks noChangeShapeType="1"/>
          </p:cNvSpPr>
          <p:nvPr/>
        </p:nvSpPr>
        <p:spPr bwMode="auto">
          <a:xfrm flipH="1">
            <a:off x="2987675" y="3933825"/>
            <a:ext cx="1152525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2" name="Line 14"/>
          <p:cNvSpPr>
            <a:spLocks noChangeShapeType="1"/>
          </p:cNvSpPr>
          <p:nvPr/>
        </p:nvSpPr>
        <p:spPr bwMode="auto">
          <a:xfrm>
            <a:off x="5148263" y="3933825"/>
            <a:ext cx="107950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3" name="AutoShape 15"/>
          <p:cNvSpPr>
            <a:spLocks noChangeArrowheads="1"/>
          </p:cNvSpPr>
          <p:nvPr/>
        </p:nvSpPr>
        <p:spPr bwMode="auto">
          <a:xfrm>
            <a:off x="3635375" y="1125855"/>
            <a:ext cx="2039620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4" name="AutoShape 16"/>
          <p:cNvSpPr>
            <a:spLocks noChangeArrowheads="1"/>
          </p:cNvSpPr>
          <p:nvPr/>
        </p:nvSpPr>
        <p:spPr bwMode="auto">
          <a:xfrm>
            <a:off x="7164388" y="21336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5" name="AutoShape 17"/>
          <p:cNvSpPr>
            <a:spLocks noChangeArrowheads="1"/>
          </p:cNvSpPr>
          <p:nvPr/>
        </p:nvSpPr>
        <p:spPr bwMode="auto">
          <a:xfrm>
            <a:off x="7164388" y="34290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6" name="AutoShape 18"/>
          <p:cNvSpPr>
            <a:spLocks noChangeArrowheads="1"/>
          </p:cNvSpPr>
          <p:nvPr/>
        </p:nvSpPr>
        <p:spPr bwMode="auto">
          <a:xfrm>
            <a:off x="250825" y="2205038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7" name="AutoShape 19"/>
          <p:cNvSpPr>
            <a:spLocks noChangeArrowheads="1"/>
          </p:cNvSpPr>
          <p:nvPr/>
        </p:nvSpPr>
        <p:spPr bwMode="auto">
          <a:xfrm>
            <a:off x="250825" y="36449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8" name="AutoShape 20"/>
          <p:cNvSpPr>
            <a:spLocks noChangeArrowheads="1"/>
          </p:cNvSpPr>
          <p:nvPr/>
        </p:nvSpPr>
        <p:spPr bwMode="auto">
          <a:xfrm>
            <a:off x="2124075" y="47244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9" name="AutoShape 21"/>
          <p:cNvSpPr>
            <a:spLocks noChangeArrowheads="1"/>
          </p:cNvSpPr>
          <p:nvPr/>
        </p:nvSpPr>
        <p:spPr bwMode="auto">
          <a:xfrm>
            <a:off x="5580063" y="47244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29737" name="Text Box 22"/>
          <p:cNvSpPr txBox="1">
            <a:spLocks noChangeArrowheads="1"/>
          </p:cNvSpPr>
          <p:nvPr/>
        </p:nvSpPr>
        <p:spPr bwMode="auto">
          <a:xfrm>
            <a:off x="539750" y="188913"/>
            <a:ext cx="1743710" cy="58356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Free talk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1" name="Text Box 24"/>
          <p:cNvSpPr txBox="1">
            <a:spLocks noChangeArrowheads="1"/>
          </p:cNvSpPr>
          <p:nvPr/>
        </p:nvSpPr>
        <p:spPr bwMode="auto">
          <a:xfrm>
            <a:off x="3851275" y="1196975"/>
            <a:ext cx="16560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latin typeface="Times New Roman" panose="02020603050405020304" pitchFamily="18" charset="0"/>
              </a:rPr>
              <a:t>Lessons</a:t>
            </a:r>
            <a:endParaRPr lang="en-US" altLang="zh-CN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00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23850" y="260350"/>
            <a:ext cx="4316413" cy="604838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Steps to make a booklet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0736" name="AutoShape 16"/>
          <p:cNvSpPr>
            <a:spLocks noChangeArrowheads="1"/>
          </p:cNvSpPr>
          <p:nvPr/>
        </p:nvSpPr>
        <p:spPr bwMode="gray">
          <a:xfrm>
            <a:off x="2411730" y="4797425"/>
            <a:ext cx="5523230" cy="48768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3 How to make a 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gray">
          <a:xfrm>
            <a:off x="2628900" y="3367405"/>
            <a:ext cx="5596255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2 How to get information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gray">
          <a:xfrm>
            <a:off x="2195830" y="2060575"/>
            <a:ext cx="5850255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19468" name="Text Box 47"/>
          <p:cNvSpPr txBox="1">
            <a:spLocks noChangeArrowheads="1"/>
          </p:cNvSpPr>
          <p:nvPr/>
        </p:nvSpPr>
        <p:spPr bwMode="auto">
          <a:xfrm>
            <a:off x="3946525" y="1082675"/>
            <a:ext cx="1841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 sz="3600" b="1">
              <a:latin typeface="Times New Roman" panose="02020603050405020304" pitchFamily="18" charset="0"/>
            </a:endParaRPr>
          </a:p>
        </p:txBody>
      </p:sp>
      <p:grpSp>
        <p:nvGrpSpPr>
          <p:cNvPr id="19599" name="Group 143"/>
          <p:cNvGrpSpPr/>
          <p:nvPr/>
        </p:nvGrpSpPr>
        <p:grpSpPr bwMode="auto">
          <a:xfrm>
            <a:off x="1979930" y="3429000"/>
            <a:ext cx="557530" cy="487680"/>
            <a:chOff x="1247" y="2160"/>
            <a:chExt cx="384" cy="307"/>
          </a:xfrm>
        </p:grpSpPr>
        <p:sp>
          <p:nvSpPr>
            <p:cNvPr id="19570" name="Oval 27"/>
            <p:cNvSpPr>
              <a:spLocks noChangeArrowheads="1"/>
            </p:cNvSpPr>
            <p:nvPr/>
          </p:nvSpPr>
          <p:spPr bwMode="gray">
            <a:xfrm>
              <a:off x="1247" y="2160"/>
              <a:ext cx="384" cy="307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571" name="Oval 28"/>
            <p:cNvSpPr>
              <a:spLocks noChangeArrowheads="1"/>
            </p:cNvSpPr>
            <p:nvPr/>
          </p:nvSpPr>
          <p:spPr bwMode="gray">
            <a:xfrm>
              <a:off x="1269" y="2177"/>
              <a:ext cx="340" cy="27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572" name="Oval 29"/>
            <p:cNvSpPr>
              <a:spLocks noChangeArrowheads="1"/>
            </p:cNvSpPr>
            <p:nvPr/>
          </p:nvSpPr>
          <p:spPr bwMode="gray">
            <a:xfrm>
              <a:off x="1308" y="2195"/>
              <a:ext cx="273" cy="24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73" name="Oval 30"/>
            <p:cNvSpPr>
              <a:spLocks noChangeArrowheads="1"/>
            </p:cNvSpPr>
            <p:nvPr/>
          </p:nvSpPr>
          <p:spPr bwMode="gray">
            <a:xfrm>
              <a:off x="1308" y="2195"/>
              <a:ext cx="273" cy="24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30751" name="Oval 31"/>
            <p:cNvSpPr>
              <a:spLocks noChangeArrowheads="1"/>
            </p:cNvSpPr>
            <p:nvPr/>
          </p:nvSpPr>
          <p:spPr bwMode="gray">
            <a:xfrm>
              <a:off x="1308" y="2195"/>
              <a:ext cx="260" cy="24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75" name="Oval 32"/>
            <p:cNvSpPr>
              <a:spLocks noChangeArrowheads="1"/>
            </p:cNvSpPr>
            <p:nvPr/>
          </p:nvSpPr>
          <p:spPr bwMode="gray">
            <a:xfrm>
              <a:off x="1300" y="2189"/>
              <a:ext cx="272" cy="247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</p:grpSp>
      <p:grpSp>
        <p:nvGrpSpPr>
          <p:cNvPr id="19590" name="Group 134"/>
          <p:cNvGrpSpPr/>
          <p:nvPr/>
        </p:nvGrpSpPr>
        <p:grpSpPr bwMode="auto">
          <a:xfrm>
            <a:off x="1763713" y="4724400"/>
            <a:ext cx="576262" cy="504825"/>
            <a:chOff x="1292" y="2341"/>
            <a:chExt cx="363" cy="318"/>
          </a:xfrm>
        </p:grpSpPr>
        <p:sp>
          <p:nvSpPr>
            <p:cNvPr id="19577" name="Oval 34"/>
            <p:cNvSpPr>
              <a:spLocks noChangeArrowheads="1"/>
            </p:cNvSpPr>
            <p:nvPr/>
          </p:nvSpPr>
          <p:spPr bwMode="gray">
            <a:xfrm>
              <a:off x="1292" y="2341"/>
              <a:ext cx="363" cy="31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578" name="Oval 35"/>
            <p:cNvSpPr>
              <a:spLocks noChangeArrowheads="1"/>
            </p:cNvSpPr>
            <p:nvPr/>
          </p:nvSpPr>
          <p:spPr bwMode="gray">
            <a:xfrm>
              <a:off x="1313" y="2359"/>
              <a:ext cx="321" cy="281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579" name="Oval 36"/>
            <p:cNvSpPr>
              <a:spLocks noChangeArrowheads="1"/>
            </p:cNvSpPr>
            <p:nvPr/>
          </p:nvSpPr>
          <p:spPr bwMode="gray">
            <a:xfrm>
              <a:off x="1346" y="2375"/>
              <a:ext cx="272" cy="24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80" name="Oval 37"/>
            <p:cNvSpPr>
              <a:spLocks noChangeArrowheads="1"/>
            </p:cNvSpPr>
            <p:nvPr/>
          </p:nvSpPr>
          <p:spPr bwMode="gray">
            <a:xfrm>
              <a:off x="1346" y="2375"/>
              <a:ext cx="272" cy="24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81" name="Oval 38"/>
            <p:cNvSpPr>
              <a:spLocks noChangeArrowheads="1"/>
            </p:cNvSpPr>
            <p:nvPr/>
          </p:nvSpPr>
          <p:spPr bwMode="gray">
            <a:xfrm>
              <a:off x="1346" y="2375"/>
              <a:ext cx="272" cy="247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82" name="Oval 39"/>
            <p:cNvSpPr>
              <a:spLocks noChangeArrowheads="1"/>
            </p:cNvSpPr>
            <p:nvPr/>
          </p:nvSpPr>
          <p:spPr bwMode="gray">
            <a:xfrm>
              <a:off x="1346" y="2375"/>
              <a:ext cx="248" cy="24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</p:grpSp>
      <p:grpSp>
        <p:nvGrpSpPr>
          <p:cNvPr id="30739" name="Group 19"/>
          <p:cNvGrpSpPr/>
          <p:nvPr/>
        </p:nvGrpSpPr>
        <p:grpSpPr bwMode="auto">
          <a:xfrm>
            <a:off x="1524000" y="2061210"/>
            <a:ext cx="551815" cy="534670"/>
            <a:chOff x="2078" y="1680"/>
            <a:chExt cx="1615" cy="1615"/>
          </a:xfrm>
        </p:grpSpPr>
        <p:sp>
          <p:nvSpPr>
            <p:cNvPr id="19593" name="Oval 2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594" name="Oval 2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742" name="Oval 22"/>
            <p:cNvSpPr>
              <a:spLocks noChangeArrowheads="1"/>
            </p:cNvSpPr>
            <p:nvPr/>
          </p:nvSpPr>
          <p:spPr bwMode="gray">
            <a:xfrm>
              <a:off x="2254" y="1858"/>
              <a:ext cx="1264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9596" name="Oval 2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squar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0744" name="Oval 24"/>
            <p:cNvSpPr>
              <a:spLocks noChangeArrowheads="1"/>
            </p:cNvSpPr>
            <p:nvPr/>
          </p:nvSpPr>
          <p:spPr bwMode="gray">
            <a:xfrm>
              <a:off x="2336" y="1941"/>
              <a:ext cx="1095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9598" name="Oval 2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6" grpId="0" bldLvl="0" animBg="1"/>
      <p:bldP spid="30737" grpId="0" bldLvl="0" animBg="1"/>
      <p:bldP spid="3073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814513" y="1505903"/>
            <a:ext cx="376555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is a good topic?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859338" y="2636838"/>
            <a:ext cx="3230245" cy="58356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annual sports meet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386138" y="4508500"/>
            <a:ext cx="1687512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 u="sng">
                <a:solidFill>
                  <a:srgbClr val="FF3300"/>
                </a:solidFill>
                <a:latin typeface="Times New Roman" panose="02020603050405020304" pitchFamily="18" charset="0"/>
              </a:rPr>
              <a:t>Specific!</a:t>
            </a:r>
            <a:endParaRPr lang="en-US" altLang="zh-CN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62" name="Picture 7" descr="VCG41853226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3500438"/>
            <a:ext cx="1344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7235825" y="3338513"/>
            <a:ext cx="792163" cy="6477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grpSp>
        <p:nvGrpSpPr>
          <p:cNvPr id="2" name="Group 12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0491" name="Oval 1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492" name="Oval 1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494" name="Oval 1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496" name="Oval 1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611188" y="3357563"/>
            <a:ext cx="2654300" cy="58356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campus culture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3708400" y="2997200"/>
            <a:ext cx="7023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VS</a:t>
            </a:r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ldLvl="0" animBg="1"/>
      <p:bldP spid="19461" grpId="0"/>
      <p:bldP spid="20488" grpId="0" animBg="1"/>
      <p:bldP spid="19483" grpId="0" bldLvl="0" animBg="1"/>
      <p:bldP spid="194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613150" y="3488055"/>
            <a:ext cx="7023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VS 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849563" y="4900613"/>
            <a:ext cx="2228850" cy="585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 u="sng">
                <a:solidFill>
                  <a:srgbClr val="FF3300"/>
                </a:solidFill>
                <a:latin typeface="Times New Roman" panose="02020603050405020304" pitchFamily="18" charset="0"/>
              </a:rPr>
              <a:t>Interesting!</a:t>
            </a:r>
            <a:endParaRPr lang="en-US" altLang="zh-CN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7140258" y="3487738"/>
            <a:ext cx="936625" cy="792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1763713" y="1490345"/>
            <a:ext cx="376555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is a good topic?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21511" name="Group 11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1515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16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1518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0496" name="Oval 16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1520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395288" y="3860800"/>
            <a:ext cx="2654935" cy="58356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English classes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2057718" y="2636203"/>
            <a:ext cx="6875145" cy="58356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English classes given by foreign teachers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43016" grpId="0" bldLvl="0" animBg="1"/>
      <p:bldP spid="20498" grpId="0" bldLvl="0" animBg="1"/>
      <p:bldP spid="2049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5" name="Group 7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3559" name="Oval 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560" name="Oval 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14" name="Oval 10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3562" name="Oval 1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1516" name="Oval 12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3564" name="Oval 1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337310" y="1158875"/>
            <a:ext cx="68421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Is “school events” a good topic? 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pic>
        <p:nvPicPr>
          <p:cNvPr id="23557" name="Picture 18" descr="微信图片_20200207153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5005" y="2726690"/>
            <a:ext cx="3265170" cy="24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/>
          <a:srcRect l="4671" t="7523" r="4762" b="6274"/>
          <a:stretch>
            <a:fillRect/>
          </a:stretch>
        </p:blipFill>
        <p:spPr bwMode="auto">
          <a:xfrm>
            <a:off x="651510" y="1896745"/>
            <a:ext cx="3560445" cy="24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882650" y="5405120"/>
            <a:ext cx="6325870" cy="58356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Tip: Be specific and interesting. 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7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4" descr="微信图片_2020020715353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944" y="2781208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微信图片_20200207153511"/>
          <p:cNvPicPr>
            <a:picLocks noChangeArrowheads="1"/>
          </p:cNvPicPr>
          <p:nvPr/>
        </p:nvPicPr>
        <p:blipFill>
          <a:blip r:embed="rId3"/>
          <a:srcRect l="17723" r="20262" b="1291"/>
          <a:stretch>
            <a:fillRect/>
          </a:stretch>
        </p:blipFill>
        <p:spPr bwMode="auto">
          <a:xfrm>
            <a:off x="4732539" y="1097913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微信图片_2020020715352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539" y="3861048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2" name="Group 7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4584" name="Oval 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585" name="Oval 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14" name="Oval 10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587" name="Oval 1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1516" name="Oval 12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589" name="Oval 1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4583" name="Text Box 31"/>
          <p:cNvSpPr txBox="1">
            <a:spLocks noChangeArrowheads="1"/>
          </p:cNvSpPr>
          <p:nvPr/>
        </p:nvSpPr>
        <p:spPr bwMode="auto">
          <a:xfrm>
            <a:off x="930910" y="1658620"/>
            <a:ext cx="31369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9900"/>
                </a:solidFill>
              </a:rPr>
              <a:t>School events</a:t>
            </a:r>
            <a:endParaRPr lang="en-US" altLang="zh-CN" b="1" dirty="0">
              <a:solidFill>
                <a:srgbClr val="FF9900"/>
              </a:solidFill>
            </a:endParaRPr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2411760" y="2493700"/>
            <a:ext cx="1764196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4175956" y="2493700"/>
            <a:ext cx="137170" cy="14760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 bwMode="auto">
          <a:xfrm rot="5400000">
            <a:off x="7625193" y="5629554"/>
            <a:ext cx="1789050" cy="1395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 rot="5400000">
            <a:off x="7814294" y="5818654"/>
            <a:ext cx="140537" cy="14099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4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31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2" name="Group 7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5607" name="Oval 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608" name="Oval 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14" name="Oval 10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5610" name="Oval 1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1516" name="Oval 12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5612" name="Oval 1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5605" name="Text Box 15"/>
          <p:cNvSpPr txBox="1">
            <a:spLocks noChangeArrowheads="1"/>
          </p:cNvSpPr>
          <p:nvPr/>
        </p:nvSpPr>
        <p:spPr bwMode="auto">
          <a:xfrm>
            <a:off x="1632268" y="1629093"/>
            <a:ext cx="573341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Decide on a topic in your group.</a:t>
            </a:r>
            <a:endParaRPr lang="en-US" altLang="zh-CN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1169035" y="2429510"/>
            <a:ext cx="3669030" cy="1998345"/>
          </a:xfrm>
          <a:prstGeom prst="wedgeRoundRectCallout">
            <a:avLst>
              <a:gd name="adj1" fmla="val 53409"/>
              <a:gd name="adj2" fmla="val 8311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1479868" y="2829243"/>
            <a:ext cx="304673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</a:rPr>
              <a:t>Our topic is:</a:t>
            </a:r>
            <a:endParaRPr lang="en-US" altLang="zh-CN" sz="3600" b="1">
              <a:solidFill>
                <a:schemeClr val="tx1"/>
              </a:solidFill>
            </a:endParaRPr>
          </a:p>
          <a:p>
            <a:r>
              <a:rPr lang="en-US" altLang="zh-CN" sz="3600" b="1">
                <a:solidFill>
                  <a:schemeClr val="tx1"/>
                </a:solidFill>
              </a:rPr>
              <a:t>__________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5600700" y="4555490"/>
            <a:ext cx="638810" cy="673100"/>
          </a:xfrm>
          <a:prstGeom prst="ellipse">
            <a:avLst/>
          </a:prstGeom>
          <a:noFill/>
          <a:ln w="53975" cmpd="sng">
            <a:solidFill>
              <a:schemeClr val="tx1"/>
            </a:solidFill>
            <a:prstDash val="solid"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空心弧 3"/>
          <p:cNvSpPr/>
          <p:nvPr/>
        </p:nvSpPr>
        <p:spPr>
          <a:xfrm>
            <a:off x="5405755" y="5228590"/>
            <a:ext cx="1123315" cy="1143000"/>
          </a:xfrm>
          <a:prstGeom prst="blockArc">
            <a:avLst>
              <a:gd name="adj1" fmla="val 10800000"/>
              <a:gd name="adj2" fmla="val 149999"/>
              <a:gd name="adj3" fmla="val 16305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chemeClr val="tx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b235678d-445e-4e15-8bcb-e646c8a3231b"/>
  <p:tag name="COMMONDATA" val="eyJoZGlkIjoiYzJjMWZhMWRhZGQ3MjY2ODM4MDk1NmNmNjM2MjgxMmEifQ==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>
          <a:noFill/>
        </a:ln>
      </a:spPr>
      <a:bodyPr anchor="ctr"/>
      <a:lstStyle>
        <a:defPPr algn="ctr" eaLnBrk="1" hangingPunct="1">
          <a:lnSpc>
            <a:spcPct val="100000"/>
          </a:lnSpc>
          <a:spcBef>
            <a:spcPct val="0"/>
          </a:spcBef>
          <a:buFont typeface="Arial" panose="020B0604020202020204" pitchFamily="34" charset="0"/>
          <a:buNone/>
          <a:defRPr sz="1800">
            <a:solidFill>
              <a:srgbClr val="FFFFFF"/>
            </a:solidFill>
            <a:latin typeface="宋体" panose="02010600030101010101" pitchFamily="2" charset="-122"/>
            <a:sym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3701</Words>
  <Application>WPS 演示</Application>
  <PresentationFormat>全屏显示(4:3)</PresentationFormat>
  <Paragraphs>268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Comic Sans MS</vt:lpstr>
      <vt:lpstr>Times New Roman</vt:lpstr>
      <vt:lpstr>方正北魏楷书简体</vt:lpstr>
      <vt:lpstr>华文楷体</vt:lpstr>
      <vt:lpstr>方正大标宋简体</vt:lpstr>
      <vt:lpstr>汉仪中宋简</vt:lpstr>
      <vt:lpstr>微软雅黑</vt:lpstr>
      <vt:lpstr>Arial Unicode MS</vt:lpstr>
      <vt:lpstr>Monotype Corsiva</vt:lpstr>
      <vt:lpstr>楷体</vt:lpstr>
      <vt:lpstr>Comic Sans MS</vt:lpstr>
      <vt:lpstr>Andale Sans</vt:lpstr>
      <vt:lpstr>Segoe Print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熊圳</cp:lastModifiedBy>
  <cp:revision>584</cp:revision>
  <dcterms:created xsi:type="dcterms:W3CDTF">2014-10-10T12:32:00Z</dcterms:created>
  <dcterms:modified xsi:type="dcterms:W3CDTF">2023-03-31T06:04:39Z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216AB5F3211D4122B215F3BFC47859A6</vt:lpwstr>
  </property>
</Properties>
</file>