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handoutMasterIdLst>
    <p:handoutMasterId r:id="rId17"/>
  </p:handoutMasterIdLst>
  <p:sldIdLst>
    <p:sldId id="257" r:id="rId3"/>
    <p:sldId id="258" r:id="rId4"/>
    <p:sldId id="259" r:id="rId5"/>
    <p:sldId id="260" r:id="rId6"/>
    <p:sldId id="261" r:id="rId8"/>
    <p:sldId id="262" r:id="rId9"/>
    <p:sldId id="263" r:id="rId10"/>
    <p:sldId id="264" r:id="rId11"/>
    <p:sldId id="267" r:id="rId12"/>
    <p:sldId id="268" r:id="rId13"/>
    <p:sldId id="269" r:id="rId14"/>
    <p:sldId id="270" r:id="rId15"/>
    <p:sldId id="271" r:id="rId16"/>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 id="2" name="赵秀丽" initials="赵" lastIdx="0" clrIdx="0"/>
  <p:cmAuthor id="3" name="作者" initials="作"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74"/>
  </p:normalViewPr>
  <p:slideViewPr>
    <p:cSldViewPr snapToGrid="0" showGuides="1">
      <p:cViewPr varScale="1">
        <p:scale>
          <a:sx n="127" d="100"/>
          <a:sy n="127" d="100"/>
        </p:scale>
        <p:origin x="1952" y="184"/>
      </p:cViewPr>
      <p:guideLst>
        <p:guide orient="horz" pos="2190"/>
        <p:guide pos="3840"/>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handoutMaster" Target="handoutMasters/handoutMaster1.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幻灯片图像占位符 1"/>
          <p:cNvSpPr>
            <a:spLocks noGrp="1" noRot="1" noChangeAspect="1"/>
          </p:cNvSpPr>
          <p:nvPr>
            <p:ph type="sldImg"/>
          </p:nvPr>
        </p:nvSpPr>
        <p:spPr/>
      </p:sp>
      <p:sp>
        <p:nvSpPr>
          <p:cNvPr id="14338" name="备注占位符 2"/>
          <p:cNvSpPr>
            <a:spLocks noGrp="1"/>
          </p:cNvSpPr>
          <p:nvPr>
            <p:ph type="body"/>
          </p:nvPr>
        </p:nvSpPr>
        <p:spPr>
          <a:noFill/>
          <a:ln>
            <a:noFill/>
          </a:ln>
        </p:spPr>
        <p:txBody>
          <a:bodyPr wrap="square" lIns="91440" tIns="45720" rIns="91440" bIns="45720" anchor="t" anchorCtr="0"/>
          <a:p>
            <a:pPr marL="0" lvl="0" indent="0" defTabSz="914400" eaLnBrk="1" latinLnBrk="0" hangingPunct="1">
              <a:lnSpc>
                <a:spcPct val="100000"/>
              </a:lnSpc>
              <a:spcBef>
                <a:spcPct val="0"/>
              </a:spcBef>
              <a:buClrTx/>
              <a:buNone/>
            </a:pPr>
            <a:r>
              <a:rPr lang="zh-CN" altLang="en-US" dirty="0">
                <a:solidFill>
                  <a:srgbClr val="DF402A"/>
                </a:solidFill>
              </a:rPr>
              <a:t>物理学科关键能力划分为学习理解能力、应用实践能力和迁移创新能力</a:t>
            </a:r>
            <a:r>
              <a:rPr lang="en-US" altLang="zh-CN" dirty="0">
                <a:solidFill>
                  <a:srgbClr val="DF402A"/>
                </a:solidFill>
              </a:rPr>
              <a:t>3</a:t>
            </a:r>
            <a:r>
              <a:rPr lang="zh-CN" altLang="en-US" dirty="0">
                <a:solidFill>
                  <a:srgbClr val="DF402A"/>
                </a:solidFill>
              </a:rPr>
              <a:t>个维度。</a:t>
            </a:r>
            <a:endParaRPr lang="zh-CN" altLang="en-US" dirty="0"/>
          </a:p>
          <a:p>
            <a:pPr marL="0" lvl="0" indent="0" defTabSz="914400"/>
            <a:endParaRPr lang="zh-CN" altLang="en-US" dirty="0"/>
          </a:p>
        </p:txBody>
      </p:sp>
      <p:sp>
        <p:nvSpPr>
          <p:cNvPr id="14339" name="灯片编号占位符 3"/>
          <p:cNvSpPr>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p>
            <a:pPr lvl="0"/>
            <a:fld id="{9A0DB2DC-4C9A-4742-B13C-FB6460FD3503}" type="slidenum">
              <a:rPr lang="zh-CN" altLang="en-US"/>
            </a:fld>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2400">
                <a:solidFill>
                  <a:schemeClr val="tx1">
                    <a:lumMod val="65000"/>
                    <a:lumOff val="35000"/>
                  </a:schemeClr>
                </a:solidFill>
                <a:effectLst/>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4400" b="0">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469127"/>
            <a:ext cx="10307927" cy="4093347"/>
          </a:xfrm>
        </p:spPr>
        <p:txBody>
          <a:bodyPr anchor="b">
            <a:normAutofit/>
          </a:bodyPr>
          <a:lstStyle>
            <a:lvl1pPr>
              <a:defRPr sz="6000">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10307926" cy="647555"/>
          </a:xfrm>
        </p:spPr>
        <p:txBody>
          <a:bodyPr>
            <a:normAutofit/>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4400" b="0" i="0">
                <a:solidFill>
                  <a:schemeClr val="tx1">
                    <a:lumMod val="85000"/>
                    <a:lumOff val="15000"/>
                  </a:schemeClr>
                </a:solidFill>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90000"/>
              </a:lnSpc>
              <a:defRPr sz="2800">
                <a:solidFill>
                  <a:schemeClr val="tx1">
                    <a:lumMod val="65000"/>
                    <a:lumOff val="35000"/>
                  </a:schemeClr>
                </a:solidFill>
              </a:defRPr>
            </a:lvl1pPr>
            <a:lvl2pPr>
              <a:lnSpc>
                <a:spcPct val="90000"/>
              </a:lnSpc>
              <a:defRPr sz="2400">
                <a:solidFill>
                  <a:schemeClr val="tx1">
                    <a:lumMod val="65000"/>
                    <a:lumOff val="35000"/>
                  </a:schemeClr>
                </a:solidFill>
              </a:defRPr>
            </a:lvl2pPr>
            <a:lvl3pPr>
              <a:lnSpc>
                <a:spcPct val="90000"/>
              </a:lnSpc>
              <a:defRPr sz="2000">
                <a:solidFill>
                  <a:schemeClr val="tx1">
                    <a:lumMod val="65000"/>
                    <a:lumOff val="35000"/>
                  </a:schemeClr>
                </a:solidFill>
              </a:defRPr>
            </a:lvl3pPr>
            <a:lvl4pPr>
              <a:lnSpc>
                <a:spcPct val="90000"/>
              </a:lnSpc>
              <a:defRPr sz="1800">
                <a:solidFill>
                  <a:schemeClr val="tx1">
                    <a:lumMod val="65000"/>
                    <a:lumOff val="35000"/>
                  </a:schemeClr>
                </a:solidFill>
              </a:defRPr>
            </a:lvl4pPr>
            <a:lvl5pPr>
              <a:lnSpc>
                <a:spcPct val="90000"/>
              </a:lnSpc>
              <a:defRPr sz="1800">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90000"/>
              </a:lnSpc>
              <a:defRPr sz="2800">
                <a:solidFill>
                  <a:schemeClr val="tx1">
                    <a:lumMod val="65000"/>
                    <a:lumOff val="35000"/>
                  </a:schemeClr>
                </a:solidFill>
              </a:defRPr>
            </a:lvl1pPr>
            <a:lvl2pPr>
              <a:lnSpc>
                <a:spcPct val="90000"/>
              </a:lnSpc>
              <a:defRPr sz="2400">
                <a:solidFill>
                  <a:schemeClr val="tx1">
                    <a:lumMod val="65000"/>
                    <a:lumOff val="35000"/>
                  </a:schemeClr>
                </a:solidFill>
              </a:defRPr>
            </a:lvl2pPr>
            <a:lvl3pPr>
              <a:lnSpc>
                <a:spcPct val="90000"/>
              </a:lnSpc>
              <a:defRPr sz="2000">
                <a:solidFill>
                  <a:schemeClr val="tx1">
                    <a:lumMod val="65000"/>
                    <a:lumOff val="35000"/>
                  </a:schemeClr>
                </a:solidFill>
              </a:defRPr>
            </a:lvl3pPr>
            <a:lvl4pPr>
              <a:lnSpc>
                <a:spcPct val="90000"/>
              </a:lnSpc>
              <a:defRPr sz="1800">
                <a:solidFill>
                  <a:schemeClr val="tx1">
                    <a:lumMod val="65000"/>
                    <a:lumOff val="35000"/>
                  </a:schemeClr>
                </a:solidFill>
              </a:defRPr>
            </a:lvl4pPr>
            <a:lvl5pPr>
              <a:lnSpc>
                <a:spcPct val="90000"/>
              </a:lnSpc>
              <a:defRPr sz="1800">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9788" y="1744961"/>
            <a:ext cx="5157787"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400" b="0">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3200" b="0">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4400"/>
            </a:lvl1pPr>
          </a:lstStyle>
          <a:p>
            <a:r>
              <a:rPr lang="zh-CN" altLang="en-US" dirty="0"/>
              <a:t>单击此处编辑母版标题样式</a:t>
            </a:r>
            <a:endParaRPr lang="zh-CN" altLang="en-US" dirty="0"/>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9" name="Text Box 6"/>
          <p:cNvSpPr txBox="1"/>
          <p:nvPr/>
        </p:nvSpPr>
        <p:spPr>
          <a:xfrm>
            <a:off x="688340" y="1775460"/>
            <a:ext cx="11052175" cy="1753235"/>
          </a:xfrm>
          <a:prstGeom prst="rect">
            <a:avLst/>
          </a:prstGeom>
          <a:noFill/>
          <a:ln w="9525">
            <a:noFill/>
          </a:ln>
        </p:spPr>
        <p:txBody>
          <a:bodyPr wrap="square" anchor="t" anchorCtr="0">
            <a:spAutoFit/>
          </a:bodyPr>
          <a:p>
            <a:pPr eaLnBrk="0" hangingPunct="0">
              <a:spcBef>
                <a:spcPct val="50000"/>
              </a:spcBef>
            </a:pPr>
            <a:r>
              <a:rPr lang="zh-CN" altLang="en-US" sz="4265" b="1" dirty="0">
                <a:solidFill>
                  <a:schemeClr val="tx1"/>
                </a:solidFill>
                <a:latin typeface="黑体" panose="02010609060101010101" pitchFamily="2" charset="-122"/>
                <a:ea typeface="黑体" panose="02010609060101010101" pitchFamily="2" charset="-122"/>
              </a:rPr>
              <a:t> </a:t>
            </a:r>
            <a:r>
              <a:rPr lang="zh-CN" altLang="en-US" sz="6000" b="1" dirty="0">
                <a:solidFill>
                  <a:schemeClr val="tx1"/>
                </a:solidFill>
                <a:latin typeface="黑体" charset="0"/>
                <a:ea typeface="黑体" charset="0"/>
              </a:rPr>
              <a:t>深化基础知识　强</a:t>
            </a:r>
            <a:r>
              <a:rPr lang="zh-CN" altLang="en-US" sz="6000" b="1" dirty="0">
                <a:latin typeface="黑体" charset="0"/>
                <a:ea typeface="黑体" charset="0"/>
                <a:sym typeface="+mn-ea"/>
              </a:rPr>
              <a:t>化</a:t>
            </a:r>
            <a:r>
              <a:rPr lang="zh-CN" altLang="en-US" sz="6000" b="1" dirty="0">
                <a:solidFill>
                  <a:schemeClr val="tx1"/>
                </a:solidFill>
                <a:latin typeface="黑体" charset="0"/>
                <a:ea typeface="黑体" charset="0"/>
              </a:rPr>
              <a:t>关键能力</a:t>
            </a:r>
            <a:endParaRPr lang="zh-CN" altLang="en-US" sz="6000" b="1" dirty="0">
              <a:solidFill>
                <a:schemeClr val="tx1"/>
              </a:solidFill>
              <a:latin typeface="黑体" charset="0"/>
              <a:ea typeface="黑体" charset="0"/>
            </a:endParaRPr>
          </a:p>
          <a:p>
            <a:pPr eaLnBrk="0" hangingPunct="0">
              <a:spcBef>
                <a:spcPct val="50000"/>
              </a:spcBef>
            </a:pPr>
            <a:r>
              <a:rPr lang="en-US" altLang="zh-CN" sz="3200" b="1">
                <a:solidFill>
                  <a:srgbClr val="FF0000"/>
                </a:solidFill>
                <a:latin typeface="黑体" panose="02010609060101010101" pitchFamily="2" charset="-122"/>
                <a:ea typeface="黑体" panose="02010609060101010101" pitchFamily="2" charset="-122"/>
              </a:rPr>
              <a:t>              </a:t>
            </a:r>
            <a:r>
              <a:rPr lang="en-US" altLang="zh-CN" sz="2665" b="1">
                <a:solidFill>
                  <a:srgbClr val="FF0000"/>
                </a:solidFill>
                <a:latin typeface="黑体" panose="02010609060101010101" pitchFamily="2" charset="-122"/>
                <a:ea typeface="黑体" panose="02010609060101010101" pitchFamily="2" charset="-122"/>
              </a:rPr>
              <a:t>——2023</a:t>
            </a:r>
            <a:r>
              <a:rPr lang="zh-CN" altLang="en-US" sz="2665" b="1" dirty="0">
                <a:solidFill>
                  <a:srgbClr val="FF0000"/>
                </a:solidFill>
                <a:latin typeface="黑体" panose="02010609060101010101" pitchFamily="2" charset="-122"/>
                <a:ea typeface="黑体" panose="02010609060101010101" pitchFamily="2" charset="-122"/>
              </a:rPr>
              <a:t>年</a:t>
            </a:r>
            <a:r>
              <a:rPr lang="zh-CN" altLang="en-US" sz="2665" b="1" dirty="0">
                <a:solidFill>
                  <a:srgbClr val="FF0000"/>
                </a:solidFill>
                <a:latin typeface="黑体" panose="02010609060101010101" pitchFamily="2" charset="-122"/>
                <a:ea typeface="黑体" panose="02010609060101010101" pitchFamily="2" charset="-122"/>
              </a:rPr>
              <a:t>湖南高考物理二轮复习策略学习</a:t>
            </a:r>
            <a:r>
              <a:rPr lang="zh-CN" altLang="en-US" sz="2665" b="1" dirty="0">
                <a:solidFill>
                  <a:srgbClr val="FF0000"/>
                </a:solidFill>
                <a:latin typeface="黑体" panose="02010609060101010101" pitchFamily="2" charset="-122"/>
                <a:ea typeface="黑体" panose="02010609060101010101" pitchFamily="2" charset="-122"/>
              </a:rPr>
              <a:t>分享</a:t>
            </a:r>
            <a:endParaRPr lang="zh-CN" altLang="en-US" sz="2665" b="1" dirty="0">
              <a:solidFill>
                <a:srgbClr val="FF0000"/>
              </a:solidFill>
              <a:latin typeface="黑体" panose="02010609060101010101" pitchFamily="2" charset="-122"/>
              <a:ea typeface="黑体" panose="02010609060101010101" pitchFamily="2" charset="-122"/>
            </a:endParaRP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TextBox 1"/>
          <p:cNvSpPr txBox="1"/>
          <p:nvPr/>
        </p:nvSpPr>
        <p:spPr>
          <a:xfrm>
            <a:off x="334433" y="1377527"/>
            <a:ext cx="8993717" cy="666115"/>
          </a:xfrm>
          <a:prstGeom prst="rect">
            <a:avLst/>
          </a:prstGeom>
          <a:noFill/>
          <a:ln w="9525">
            <a:noFill/>
          </a:ln>
        </p:spPr>
        <p:txBody>
          <a:bodyPr anchor="t" anchorCtr="0">
            <a:spAutoFit/>
          </a:bodyPr>
          <a:p>
            <a:r>
              <a:rPr lang="zh-CN" altLang="en-US" sz="3735" b="1" dirty="0">
                <a:solidFill>
                  <a:srgbClr val="0000FF"/>
                </a:solidFill>
                <a:latin typeface="Arial" panose="020B0604020202020204" pitchFamily="34" charset="0"/>
                <a:ea typeface="宋体" pitchFamily="2" charset="-122"/>
              </a:rPr>
              <a:t>（三）命题研究，精选例题，突出</a:t>
            </a:r>
            <a:r>
              <a:rPr lang="zh-CN" altLang="en-US" sz="3735" b="1" dirty="0">
                <a:solidFill>
                  <a:srgbClr val="FF0000"/>
                </a:solidFill>
                <a:latin typeface="Arial" panose="020B0604020202020204" pitchFamily="34" charset="0"/>
                <a:ea typeface="宋体" pitchFamily="2" charset="-122"/>
              </a:rPr>
              <a:t>规范</a:t>
            </a:r>
            <a:endParaRPr lang="zh-CN" altLang="en-US" sz="3735" b="1" dirty="0">
              <a:solidFill>
                <a:srgbClr val="0000FF"/>
              </a:solidFill>
              <a:latin typeface="Arial" panose="020B0604020202020204" pitchFamily="34" charset="0"/>
              <a:ea typeface="宋体" pitchFamily="2" charset="-122"/>
            </a:endParaRPr>
          </a:p>
        </p:txBody>
      </p:sp>
      <p:sp>
        <p:nvSpPr>
          <p:cNvPr id="23" name="TextBox 16"/>
          <p:cNvSpPr txBox="1"/>
          <p:nvPr/>
        </p:nvSpPr>
        <p:spPr>
          <a:xfrm>
            <a:off x="431800" y="2433321"/>
            <a:ext cx="6441017" cy="583565"/>
          </a:xfrm>
          <a:prstGeom prst="rect">
            <a:avLst/>
          </a:prstGeom>
          <a:noFill/>
          <a:ln w="9525">
            <a:noFill/>
          </a:ln>
        </p:spPr>
        <p:txBody>
          <a:bodyPr wrap="square"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1</a:t>
            </a:r>
            <a:r>
              <a:rPr lang="zh-CN" altLang="en-US" sz="3200" b="1" dirty="0">
                <a:solidFill>
                  <a:srgbClr val="FF0000"/>
                </a:solidFill>
                <a:latin typeface="华文楷体" panose="02010600040101010101" pitchFamily="2" charset="-122"/>
                <a:ea typeface="华文楷体" panose="02010600040101010101" pitchFamily="2" charset="-122"/>
              </a:rPr>
              <a:t>、根据不同题型，选择合适方法</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21" name="Rectangle 3"/>
          <p:cNvSpPr/>
          <p:nvPr>
            <p:custDataLst>
              <p:tags r:id="rId1"/>
            </p:custDataLst>
          </p:nvPr>
        </p:nvSpPr>
        <p:spPr>
          <a:xfrm>
            <a:off x="6960024" y="2544975"/>
            <a:ext cx="4450080"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nchorCtr="0">
            <a:spAutoFit/>
          </a:bodyPr>
          <a:p>
            <a:r>
              <a:rPr lang="zh-CN" altLang="en-US" sz="2400" dirty="0">
                <a:solidFill>
                  <a:srgbClr val="0000FF"/>
                </a:solidFill>
                <a:latin typeface="Arial" panose="020B0604020202020204" pitchFamily="34" charset="0"/>
                <a:ea typeface="微软雅黑" charset="-122"/>
              </a:rPr>
              <a:t>自己选题处理好测试与讲评关系</a:t>
            </a:r>
            <a:endParaRPr lang="zh-CN" altLang="en-US" sz="2400" dirty="0">
              <a:solidFill>
                <a:schemeClr val="hlink"/>
              </a:solidFill>
              <a:latin typeface="微软雅黑" charset="-122"/>
              <a:ea typeface="微软雅黑" charset="-122"/>
            </a:endParaRPr>
          </a:p>
        </p:txBody>
      </p:sp>
      <p:sp>
        <p:nvSpPr>
          <p:cNvPr id="4" name="TextBox 16"/>
          <p:cNvSpPr txBox="1"/>
          <p:nvPr>
            <p:custDataLst>
              <p:tags r:id="rId2"/>
            </p:custDataLst>
          </p:nvPr>
        </p:nvSpPr>
        <p:spPr>
          <a:xfrm>
            <a:off x="444500" y="3037840"/>
            <a:ext cx="6515735" cy="583565"/>
          </a:xfrm>
          <a:prstGeom prst="rect">
            <a:avLst/>
          </a:prstGeom>
          <a:noFill/>
          <a:ln w="9525">
            <a:noFill/>
          </a:ln>
        </p:spPr>
        <p:txBody>
          <a:bodyPr wrap="square"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2</a:t>
            </a:r>
            <a:r>
              <a:rPr lang="zh-CN" altLang="en-US" sz="3200" b="1" dirty="0">
                <a:solidFill>
                  <a:srgbClr val="FF0000"/>
                </a:solidFill>
                <a:latin typeface="华文楷体" panose="02010600040101010101" pitchFamily="2" charset="-122"/>
                <a:ea typeface="华文楷体" panose="02010600040101010101" pitchFamily="2" charset="-122"/>
              </a:rPr>
              <a:t>、情景化的命题，模型化的解题</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22" name="Rectangle 3"/>
          <p:cNvSpPr/>
          <p:nvPr>
            <p:custDataLst>
              <p:tags r:id="rId3"/>
            </p:custDataLst>
          </p:nvPr>
        </p:nvSpPr>
        <p:spPr>
          <a:xfrm>
            <a:off x="6960235" y="3099118"/>
            <a:ext cx="3840480"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rPr>
              <a:t>熟练物理解题的方法与思路</a:t>
            </a:r>
            <a:endPar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endParaRPr>
          </a:p>
        </p:txBody>
      </p:sp>
      <p:sp>
        <p:nvSpPr>
          <p:cNvPr id="20" name="TextBox 1"/>
          <p:cNvSpPr txBox="1"/>
          <p:nvPr>
            <p:custDataLst>
              <p:tags r:id="rId4"/>
            </p:custDataLst>
          </p:nvPr>
        </p:nvSpPr>
        <p:spPr>
          <a:xfrm>
            <a:off x="462280" y="3609975"/>
            <a:ext cx="6440170" cy="583565"/>
          </a:xfrm>
          <a:prstGeom prst="rect">
            <a:avLst/>
          </a:prstGeom>
          <a:noFill/>
          <a:ln w="9525">
            <a:noFill/>
          </a:ln>
        </p:spPr>
        <p:txBody>
          <a:bodyPr wrap="square"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3</a:t>
            </a:r>
            <a:r>
              <a:rPr lang="zh-CN" altLang="en-US" sz="3200" b="1" dirty="0">
                <a:solidFill>
                  <a:srgbClr val="FF0000"/>
                </a:solidFill>
                <a:latin typeface="华文楷体" panose="02010600040101010101" pitchFamily="2" charset="-122"/>
                <a:ea typeface="华文楷体" panose="02010600040101010101" pitchFamily="2" charset="-122"/>
              </a:rPr>
              <a:t>、突出基本思路，破解难题瓶颈</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6" name="Rectangle 3"/>
          <p:cNvSpPr/>
          <p:nvPr>
            <p:custDataLst>
              <p:tags r:id="rId5"/>
            </p:custDataLst>
          </p:nvPr>
        </p:nvSpPr>
        <p:spPr>
          <a:xfrm>
            <a:off x="6960235" y="3653473"/>
            <a:ext cx="3840480"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nchorCtr="0">
            <a:spAutoFit/>
          </a:bodyPr>
          <a:p>
            <a:r>
              <a:rPr lang="zh-CN" altLang="en-US" sz="2400" dirty="0">
                <a:solidFill>
                  <a:srgbClr val="1818FF"/>
                </a:solidFill>
                <a:latin typeface="微软雅黑" charset="-122"/>
                <a:ea typeface="微软雅黑" charset="-122"/>
              </a:rPr>
              <a:t>系统分析综合应用突出规范</a:t>
            </a:r>
            <a:endParaRPr lang="zh-CN" altLang="en-US" sz="2400" dirty="0">
              <a:solidFill>
                <a:srgbClr val="1818FF"/>
              </a:solidFill>
              <a:latin typeface="微软雅黑" charset="-122"/>
              <a:ea typeface="微软雅黑" charset="-122"/>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nvSpPr>
        <p:spPr>
          <a:xfrm>
            <a:off x="719667" y="548640"/>
            <a:ext cx="11015980" cy="501650"/>
          </a:xfrm>
          <a:prstGeom prst="rect">
            <a:avLst/>
          </a:prstGeom>
          <a:noFill/>
          <a:ln w="9525">
            <a:noFill/>
            <a:miter lim="800000"/>
          </a:ln>
        </p:spPr>
        <p:txBody>
          <a:bodyPr wrap="square">
            <a:spAutoFit/>
          </a:bodyPr>
          <a:p>
            <a:r>
              <a:rPr lang="zh-CN" altLang="en-US" sz="2665" b="1" dirty="0">
                <a:solidFill>
                  <a:srgbClr val="FF0000"/>
                </a:solidFill>
                <a:latin typeface="宋体" pitchFamily="2" charset="-122"/>
              </a:rPr>
              <a:t>二、三轮复习中大量的强化训练和模拟考试，如何试卷讲评？</a:t>
            </a:r>
            <a:endParaRPr lang="zh-CN" altLang="en-US" sz="2665" b="1" dirty="0">
              <a:solidFill>
                <a:srgbClr val="FF0000"/>
              </a:solidFill>
              <a:latin typeface="宋体" pitchFamily="2" charset="-122"/>
            </a:endParaRPr>
          </a:p>
        </p:txBody>
      </p:sp>
      <p:sp>
        <p:nvSpPr>
          <p:cNvPr id="7" name="文本框 6"/>
          <p:cNvSpPr txBox="1"/>
          <p:nvPr/>
        </p:nvSpPr>
        <p:spPr>
          <a:xfrm>
            <a:off x="1053253" y="5112173"/>
            <a:ext cx="8691880" cy="501650"/>
          </a:xfrm>
          <a:prstGeom prst="rect">
            <a:avLst/>
          </a:prstGeom>
          <a:noFill/>
          <a:ln w="9525">
            <a:noFill/>
            <a:miter lim="800000"/>
          </a:ln>
        </p:spPr>
        <p:txBody>
          <a:bodyPr>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6</a:t>
            </a:r>
            <a:r>
              <a:rPr lang="zh-CN" altLang="en-US" sz="2665" b="1" dirty="0">
                <a:solidFill>
                  <a:schemeClr val="tx1"/>
                </a:solidFill>
                <a:latin typeface="宋体" pitchFamily="2" charset="-122"/>
              </a:rPr>
              <a:t>）对大题和难题要强调基本思路，要有范式指导</a:t>
            </a:r>
            <a:endParaRPr lang="zh-CN" altLang="en-US" sz="2665" b="1" dirty="0">
              <a:solidFill>
                <a:schemeClr val="tx1"/>
              </a:solidFill>
              <a:latin typeface="宋体" pitchFamily="2" charset="-122"/>
            </a:endParaRPr>
          </a:p>
        </p:txBody>
      </p:sp>
      <p:sp>
        <p:nvSpPr>
          <p:cNvPr id="8" name="文本框 7"/>
          <p:cNvSpPr txBox="1"/>
          <p:nvPr/>
        </p:nvSpPr>
        <p:spPr>
          <a:xfrm>
            <a:off x="1078653" y="1641687"/>
            <a:ext cx="9343813" cy="501650"/>
          </a:xfrm>
          <a:prstGeom prst="rect">
            <a:avLst/>
          </a:prstGeom>
          <a:noFill/>
          <a:ln w="9525">
            <a:noFill/>
            <a:miter lim="800000"/>
          </a:ln>
        </p:spPr>
        <p:txBody>
          <a:bodyPr wrap="square">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1</a:t>
            </a:r>
            <a:r>
              <a:rPr lang="zh-CN" altLang="en-US" sz="2665" b="1" dirty="0">
                <a:solidFill>
                  <a:schemeClr val="tx1"/>
                </a:solidFill>
                <a:latin typeface="宋体" pitchFamily="2" charset="-122"/>
              </a:rPr>
              <a:t>）该次考试的意图和侧重点及整体情况的分析报告</a:t>
            </a:r>
            <a:endParaRPr lang="zh-CN" altLang="en-US" sz="2665" b="1" dirty="0">
              <a:solidFill>
                <a:schemeClr val="tx1"/>
              </a:solidFill>
              <a:latin typeface="宋体" pitchFamily="2" charset="-122"/>
            </a:endParaRPr>
          </a:p>
        </p:txBody>
      </p:sp>
      <p:sp>
        <p:nvSpPr>
          <p:cNvPr id="9" name="文本框 8"/>
          <p:cNvSpPr txBox="1"/>
          <p:nvPr/>
        </p:nvSpPr>
        <p:spPr>
          <a:xfrm>
            <a:off x="1063413" y="2276687"/>
            <a:ext cx="9231207" cy="501650"/>
          </a:xfrm>
          <a:prstGeom prst="rect">
            <a:avLst/>
          </a:prstGeom>
          <a:noFill/>
          <a:ln w="9525">
            <a:noFill/>
            <a:miter lim="800000"/>
          </a:ln>
        </p:spPr>
        <p:txBody>
          <a:bodyPr wrap="square">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2</a:t>
            </a:r>
            <a:r>
              <a:rPr lang="zh-CN" altLang="en-US" sz="2665" b="1" dirty="0">
                <a:solidFill>
                  <a:schemeClr val="tx1"/>
                </a:solidFill>
                <a:latin typeface="宋体" pitchFamily="2" charset="-122"/>
              </a:rPr>
              <a:t>）易错题的情境设置破解点及知识考查角度注意点</a:t>
            </a:r>
            <a:endParaRPr lang="zh-CN" altLang="en-US" sz="2665" b="1" dirty="0">
              <a:solidFill>
                <a:schemeClr val="tx1"/>
              </a:solidFill>
              <a:latin typeface="宋体" pitchFamily="2" charset="-122"/>
            </a:endParaRPr>
          </a:p>
        </p:txBody>
      </p:sp>
      <p:sp>
        <p:nvSpPr>
          <p:cNvPr id="10" name="文本框 9"/>
          <p:cNvSpPr txBox="1"/>
          <p:nvPr/>
        </p:nvSpPr>
        <p:spPr>
          <a:xfrm>
            <a:off x="1021927" y="2974340"/>
            <a:ext cx="8458200" cy="501650"/>
          </a:xfrm>
          <a:prstGeom prst="rect">
            <a:avLst/>
          </a:prstGeom>
          <a:noFill/>
          <a:ln w="9525">
            <a:noFill/>
            <a:miter lim="800000"/>
          </a:ln>
        </p:spPr>
        <p:txBody>
          <a:bodyPr>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3</a:t>
            </a:r>
            <a:r>
              <a:rPr lang="zh-CN" altLang="en-US" sz="2665" b="1" dirty="0">
                <a:solidFill>
                  <a:schemeClr val="tx1"/>
                </a:solidFill>
                <a:latin typeface="宋体" pitchFamily="2" charset="-122"/>
              </a:rPr>
              <a:t>）错误的归类分析及答题的方法指导</a:t>
            </a:r>
            <a:endParaRPr lang="zh-CN" altLang="en-US" sz="2665" b="1" dirty="0">
              <a:solidFill>
                <a:schemeClr val="tx1"/>
              </a:solidFill>
              <a:latin typeface="宋体" pitchFamily="2" charset="-122"/>
            </a:endParaRPr>
          </a:p>
        </p:txBody>
      </p:sp>
      <p:sp>
        <p:nvSpPr>
          <p:cNvPr id="11" name="文本框 10"/>
          <p:cNvSpPr txBox="1"/>
          <p:nvPr/>
        </p:nvSpPr>
        <p:spPr>
          <a:xfrm>
            <a:off x="1007533" y="3671993"/>
            <a:ext cx="9311640" cy="501650"/>
          </a:xfrm>
          <a:prstGeom prst="rect">
            <a:avLst/>
          </a:prstGeom>
          <a:noFill/>
          <a:ln w="9525">
            <a:noFill/>
            <a:miter lim="800000"/>
          </a:ln>
        </p:spPr>
        <p:txBody>
          <a:bodyPr wrap="square">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4</a:t>
            </a:r>
            <a:r>
              <a:rPr lang="zh-CN" altLang="en-US" sz="2665" b="1" dirty="0">
                <a:solidFill>
                  <a:schemeClr val="tx1"/>
                </a:solidFill>
                <a:latin typeface="宋体" pitchFamily="2" charset="-122"/>
              </a:rPr>
              <a:t>）对典型题要前后联系类似题和变式题，做好错题分析</a:t>
            </a:r>
            <a:endParaRPr lang="zh-CN" altLang="en-US" sz="2665" b="1" dirty="0">
              <a:solidFill>
                <a:schemeClr val="tx1"/>
              </a:solidFill>
              <a:latin typeface="宋体" pitchFamily="2" charset="-122"/>
            </a:endParaRPr>
          </a:p>
        </p:txBody>
      </p:sp>
      <p:sp>
        <p:nvSpPr>
          <p:cNvPr id="12" name="文本框 11"/>
          <p:cNvSpPr txBox="1"/>
          <p:nvPr/>
        </p:nvSpPr>
        <p:spPr>
          <a:xfrm>
            <a:off x="1007533" y="4389967"/>
            <a:ext cx="8914553" cy="501650"/>
          </a:xfrm>
          <a:prstGeom prst="rect">
            <a:avLst/>
          </a:prstGeom>
          <a:noFill/>
          <a:ln w="9525">
            <a:noFill/>
            <a:miter lim="800000"/>
          </a:ln>
        </p:spPr>
        <p:txBody>
          <a:bodyPr>
            <a:spAutoFit/>
          </a:bodyPr>
          <a:p>
            <a:r>
              <a:rPr lang="zh-CN" altLang="en-US" sz="2665" b="1" dirty="0">
                <a:solidFill>
                  <a:schemeClr val="tx1"/>
                </a:solidFill>
                <a:latin typeface="宋体" pitchFamily="2" charset="-122"/>
              </a:rPr>
              <a:t>（</a:t>
            </a:r>
            <a:r>
              <a:rPr lang="en-US" altLang="zh-CN" sz="2665" b="1" dirty="0">
                <a:solidFill>
                  <a:schemeClr val="tx1"/>
                </a:solidFill>
                <a:latin typeface="宋体" pitchFamily="2" charset="-122"/>
              </a:rPr>
              <a:t>5</a:t>
            </a:r>
            <a:r>
              <a:rPr lang="zh-CN" altLang="en-US" sz="2665" b="1" dirty="0">
                <a:solidFill>
                  <a:schemeClr val="tx1"/>
                </a:solidFill>
                <a:latin typeface="宋体" pitchFamily="2" charset="-122"/>
              </a:rPr>
              <a:t>）实验题要从原理器材操作数据处理误差分析角度强调</a:t>
            </a:r>
            <a:endParaRPr lang="zh-CN" altLang="en-US" sz="2665" b="1" dirty="0">
              <a:solidFill>
                <a:schemeClr val="tx1"/>
              </a:solidFill>
              <a:latin typeface="宋体" pitchFamily="2"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文本框 1"/>
          <p:cNvSpPr txBox="1"/>
          <p:nvPr/>
        </p:nvSpPr>
        <p:spPr>
          <a:xfrm>
            <a:off x="1013460" y="1654387"/>
            <a:ext cx="8614833" cy="666115"/>
          </a:xfrm>
          <a:prstGeom prst="rect">
            <a:avLst/>
          </a:prstGeom>
          <a:noFill/>
          <a:ln w="9525">
            <a:noFill/>
          </a:ln>
        </p:spPr>
        <p:txBody>
          <a:bodyPr wrap="square" anchor="t" anchorCtr="0">
            <a:spAutoFit/>
          </a:bodyPr>
          <a:p>
            <a:r>
              <a:rPr lang="zh-CN" altLang="en-US" sz="3735" b="1" dirty="0">
                <a:solidFill>
                  <a:srgbClr val="0000FF"/>
                </a:solidFill>
                <a:latin typeface="Arial" panose="020B0604020202020204" pitchFamily="34" charset="0"/>
                <a:ea typeface="宋体" pitchFamily="2" charset="-122"/>
              </a:rPr>
              <a:t>（四）</a:t>
            </a:r>
            <a:r>
              <a:rPr lang="zh-CN" altLang="en-US" sz="3735" b="1" dirty="0">
                <a:solidFill>
                  <a:srgbClr val="0000FF"/>
                </a:solidFill>
                <a:sym typeface="+mn-ea"/>
              </a:rPr>
              <a:t>查漏补缺，</a:t>
            </a:r>
            <a:r>
              <a:rPr lang="zh-CN" altLang="en-US" sz="3735" b="1" dirty="0">
                <a:solidFill>
                  <a:srgbClr val="0000FF"/>
                </a:solidFill>
                <a:latin typeface="Arial" panose="020B0604020202020204" pitchFamily="34" charset="0"/>
                <a:ea typeface="宋体" pitchFamily="2" charset="-122"/>
              </a:rPr>
              <a:t>反思纠错，突破</a:t>
            </a:r>
            <a:r>
              <a:rPr lang="zh-CN" altLang="en-US" sz="3735" b="1" dirty="0">
                <a:solidFill>
                  <a:srgbClr val="FF0000"/>
                </a:solidFill>
                <a:latin typeface="Arial" panose="020B0604020202020204" pitchFamily="34" charset="0"/>
                <a:ea typeface="宋体" pitchFamily="2" charset="-122"/>
              </a:rPr>
              <a:t>高考</a:t>
            </a:r>
            <a:endParaRPr lang="zh-CN" altLang="en-US" sz="3735" b="1" dirty="0">
              <a:solidFill>
                <a:srgbClr val="FF0000"/>
              </a:solidFill>
              <a:latin typeface="宋体" pitchFamily="2" charset="-122"/>
              <a:ea typeface="宋体" pitchFamily="2" charset="-122"/>
            </a:endParaRPr>
          </a:p>
        </p:txBody>
      </p:sp>
      <p:sp>
        <p:nvSpPr>
          <p:cNvPr id="20" name="TextBox 1"/>
          <p:cNvSpPr txBox="1"/>
          <p:nvPr>
            <p:custDataLst>
              <p:tags r:id="rId1"/>
            </p:custDataLst>
          </p:nvPr>
        </p:nvSpPr>
        <p:spPr>
          <a:xfrm>
            <a:off x="1309371" y="2478193"/>
            <a:ext cx="7871883" cy="583565"/>
          </a:xfrm>
          <a:prstGeom prst="rect">
            <a:avLst/>
          </a:prstGeom>
          <a:noFill/>
          <a:ln w="9525">
            <a:noFill/>
          </a:ln>
        </p:spPr>
        <p:txBody>
          <a:bodyPr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1</a:t>
            </a:r>
            <a:r>
              <a:rPr lang="zh-CN" altLang="en-US" sz="3200" b="1" dirty="0">
                <a:solidFill>
                  <a:srgbClr val="FF0000"/>
                </a:solidFill>
                <a:latin typeface="华文楷体" panose="02010600040101010101" pitchFamily="2" charset="-122"/>
                <a:ea typeface="华文楷体" panose="02010600040101010101" pitchFamily="2" charset="-122"/>
              </a:rPr>
              <a:t>、扎实基本功夫，课堂回归教材</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6" name="TextBox 1"/>
          <p:cNvSpPr txBox="1"/>
          <p:nvPr>
            <p:custDataLst>
              <p:tags r:id="rId2"/>
            </p:custDataLst>
          </p:nvPr>
        </p:nvSpPr>
        <p:spPr>
          <a:xfrm>
            <a:off x="1356995" y="3107055"/>
            <a:ext cx="6874510" cy="583565"/>
          </a:xfrm>
          <a:prstGeom prst="rect">
            <a:avLst/>
          </a:prstGeom>
          <a:noFill/>
          <a:ln w="9525">
            <a:noFill/>
          </a:ln>
        </p:spPr>
        <p:txBody>
          <a:bodyPr wrap="square"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2</a:t>
            </a:r>
            <a:r>
              <a:rPr lang="zh-CN" altLang="en-US" sz="3200" b="1" dirty="0">
                <a:solidFill>
                  <a:srgbClr val="FF0000"/>
                </a:solidFill>
                <a:latin typeface="华文楷体" panose="02010600040101010101" pitchFamily="2" charset="-122"/>
                <a:ea typeface="华文楷体" panose="02010600040101010101" pitchFamily="2" charset="-122"/>
              </a:rPr>
              <a:t>、学生易错分析，反思查漏补缺</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custDataLst>
              <p:tags r:id="rId1"/>
            </p:custDataLst>
          </p:nvPr>
        </p:nvSpPr>
        <p:spPr>
          <a:xfrm>
            <a:off x="2112433" y="3458210"/>
            <a:ext cx="7682653" cy="1076325"/>
          </a:xfrm>
          <a:prstGeom prst="rect">
            <a:avLst/>
          </a:prstGeom>
          <a:noFill/>
          <a:ln w="9525">
            <a:noFill/>
            <a:miter lim="800000"/>
          </a:ln>
        </p:spPr>
        <p:txBody>
          <a:bodyPr wrap="square">
            <a:spAutoFit/>
          </a:bodyPr>
          <a:p>
            <a:r>
              <a:rPr lang="zh-CN" altLang="en-US" sz="3200" b="1" dirty="0">
                <a:solidFill>
                  <a:srgbClr val="FF0000"/>
                </a:solidFill>
                <a:latin typeface="宋体" pitchFamily="2" charset="-122"/>
              </a:rPr>
              <a:t>反思课堂教学，提升学生思维的</a:t>
            </a:r>
            <a:r>
              <a:rPr lang="zh-CN" altLang="en-US" sz="3200" b="1" dirty="0">
                <a:solidFill>
                  <a:srgbClr val="FF0000"/>
                </a:solidFill>
                <a:latin typeface="宋体" pitchFamily="2" charset="-122"/>
                <a:sym typeface="+mn-ea"/>
              </a:rPr>
              <a:t>创新性</a:t>
            </a:r>
            <a:r>
              <a:rPr lang="zh-CN" altLang="en-US" sz="3200" b="1" dirty="0">
                <a:solidFill>
                  <a:srgbClr val="FF0000"/>
                </a:solidFill>
                <a:latin typeface="宋体" pitchFamily="2" charset="-122"/>
              </a:rPr>
              <a:t>；</a:t>
            </a:r>
            <a:endParaRPr lang="zh-CN" altLang="en-US" sz="3200" b="1" dirty="0">
              <a:solidFill>
                <a:srgbClr val="FF0000"/>
              </a:solidFill>
              <a:latin typeface="宋体" pitchFamily="2" charset="-122"/>
            </a:endParaRPr>
          </a:p>
          <a:p>
            <a:r>
              <a:rPr lang="zh-CN" altLang="en-US" sz="3200" b="1" dirty="0">
                <a:solidFill>
                  <a:srgbClr val="FF0000"/>
                </a:solidFill>
                <a:latin typeface="宋体" pitchFamily="2" charset="-122"/>
              </a:rPr>
              <a:t>反思错题解法，培养学生思维的</a:t>
            </a:r>
            <a:r>
              <a:rPr lang="zh-CN" altLang="en-US" sz="3200" b="1" dirty="0">
                <a:solidFill>
                  <a:srgbClr val="FF0000"/>
                </a:solidFill>
                <a:latin typeface="宋体" pitchFamily="2" charset="-122"/>
                <a:sym typeface="+mn-ea"/>
              </a:rPr>
              <a:t>准确性。</a:t>
            </a:r>
            <a:endParaRPr lang="zh-CN" altLang="en-US" sz="3200" b="1" dirty="0">
              <a:solidFill>
                <a:srgbClr val="FF0000"/>
              </a:solidFill>
              <a:latin typeface="宋体" pitchFamily="2" charset="-122"/>
            </a:endParaRPr>
          </a:p>
        </p:txBody>
      </p:sp>
      <p:sp>
        <p:nvSpPr>
          <p:cNvPr id="3" name="文本框 2"/>
          <p:cNvSpPr txBox="1"/>
          <p:nvPr/>
        </p:nvSpPr>
        <p:spPr>
          <a:xfrm>
            <a:off x="1871980" y="1809327"/>
            <a:ext cx="8164407" cy="1322070"/>
          </a:xfrm>
          <a:prstGeom prst="rect">
            <a:avLst/>
          </a:prstGeom>
          <a:noFill/>
          <a:ln w="9525">
            <a:noFill/>
            <a:miter lim="800000"/>
          </a:ln>
        </p:spPr>
        <p:txBody>
          <a:bodyPr wrap="square">
            <a:spAutoFit/>
          </a:bodyPr>
          <a:p>
            <a:r>
              <a:rPr lang="zh-CN" altLang="en-US" sz="2665" b="1" dirty="0">
                <a:solidFill>
                  <a:schemeClr val="tx1"/>
                </a:solidFill>
                <a:latin typeface="宋体" pitchFamily="2" charset="-122"/>
              </a:rPr>
              <a:t>紧扣课标，紧扣教材，注意细节，在二、三轮复习时，通过练习通过测试通过错题把相关的基础知识进行再整合要让学生明白错误的根源，并反思错因。</a:t>
            </a:r>
            <a:endParaRPr lang="zh-CN" altLang="en-US" sz="2665" b="1" dirty="0">
              <a:solidFill>
                <a:schemeClr val="tx1"/>
              </a:solidFill>
              <a:latin typeface="宋体" pitchFamily="2" charset="-122"/>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6196" name="Rectangle 60"/>
          <p:cNvSpPr/>
          <p:nvPr/>
        </p:nvSpPr>
        <p:spPr>
          <a:xfrm>
            <a:off x="2159000" y="2372784"/>
            <a:ext cx="8909051" cy="706755"/>
          </a:xfrm>
          <a:prstGeom prst="rect">
            <a:avLst/>
          </a:prstGeom>
          <a:noFill/>
          <a:ln w="9525">
            <a:noFill/>
          </a:ln>
        </p:spPr>
        <p:txBody>
          <a:bodyPr anchor="t" anchorCtr="0">
            <a:spAutoFit/>
          </a:bodyPr>
          <a:p>
            <a:r>
              <a:rPr lang="zh-CN" altLang="en-US" sz="4000" b="1" dirty="0">
                <a:solidFill>
                  <a:srgbClr val="FF0000"/>
                </a:solidFill>
                <a:latin typeface="Arial" panose="020B0604020202020204" pitchFamily="34" charset="0"/>
                <a:ea typeface="黑体" panose="02010609060101010101" pitchFamily="2" charset="-122"/>
              </a:rPr>
              <a:t>一、新高考导向及命题趋势 　</a:t>
            </a:r>
            <a:endParaRPr lang="zh-CN" altLang="en-US" sz="4000" b="1" dirty="0">
              <a:solidFill>
                <a:srgbClr val="FF0000"/>
              </a:solidFill>
              <a:latin typeface="Arial" panose="020B0604020202020204" pitchFamily="34" charset="0"/>
              <a:ea typeface="黑体" panose="02010609060101010101" pitchFamily="2" charset="-122"/>
            </a:endParaRPr>
          </a:p>
        </p:txBody>
      </p:sp>
      <p:sp>
        <p:nvSpPr>
          <p:cNvPr id="2" name="Rectangle 60"/>
          <p:cNvSpPr/>
          <p:nvPr/>
        </p:nvSpPr>
        <p:spPr>
          <a:xfrm>
            <a:off x="2159000" y="3621617"/>
            <a:ext cx="8909051" cy="706755"/>
          </a:xfrm>
          <a:prstGeom prst="rect">
            <a:avLst/>
          </a:prstGeom>
          <a:noFill/>
          <a:ln w="9525">
            <a:noFill/>
          </a:ln>
        </p:spPr>
        <p:txBody>
          <a:bodyPr anchor="t" anchorCtr="0">
            <a:spAutoFit/>
          </a:bodyPr>
          <a:p>
            <a:r>
              <a:rPr lang="zh-CN" altLang="en-US" sz="4000" b="1" dirty="0">
                <a:solidFill>
                  <a:srgbClr val="FF0000"/>
                </a:solidFill>
                <a:latin typeface="Arial" panose="020B0604020202020204" pitchFamily="34" charset="0"/>
                <a:ea typeface="黑体" panose="02010609060101010101" pitchFamily="2" charset="-122"/>
              </a:rPr>
              <a:t>二、新高考备考及能力提升</a:t>
            </a:r>
            <a:endParaRPr lang="zh-CN" altLang="en-US" sz="4000" b="1" dirty="0">
              <a:solidFill>
                <a:srgbClr val="FF0000"/>
              </a:solidFill>
              <a:latin typeface="Arial" panose="020B0604020202020204" pitchFamily="34" charset="0"/>
              <a:ea typeface="黑体" panose="02010609060101010101" pitchFamily="2" charset="-122"/>
            </a:endParaRPr>
          </a:p>
        </p:txBody>
      </p:sp>
      <p:cxnSp>
        <p:nvCxnSpPr>
          <p:cNvPr id="3" name="直接连接符 2"/>
          <p:cNvCxnSpPr/>
          <p:nvPr/>
        </p:nvCxnSpPr>
        <p:spPr>
          <a:xfrm flipV="1">
            <a:off x="1926167" y="1413933"/>
            <a:ext cx="7626351" cy="10584"/>
          </a:xfrm>
          <a:prstGeom prst="line">
            <a:avLst/>
          </a:prstGeom>
          <a:ln w="28575" cmpd="dbl">
            <a:solidFill>
              <a:schemeClr val="accent1">
                <a:shade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5124" name="文本框 3"/>
          <p:cNvSpPr txBox="1"/>
          <p:nvPr/>
        </p:nvSpPr>
        <p:spPr>
          <a:xfrm>
            <a:off x="8106833" y="802217"/>
            <a:ext cx="1253067" cy="501650"/>
          </a:xfrm>
          <a:prstGeom prst="rect">
            <a:avLst/>
          </a:prstGeom>
          <a:noFill/>
          <a:ln w="28575" cap="flat" cmpd="sng">
            <a:solidFill>
              <a:srgbClr val="6F6FBC"/>
            </a:solidFill>
            <a:prstDash val="solid"/>
            <a:round/>
            <a:headEnd type="none" w="med" len="med"/>
            <a:tailEnd type="none" w="med" len="med"/>
          </a:ln>
        </p:spPr>
        <p:txBody>
          <a:bodyPr anchor="t" anchorCtr="0">
            <a:spAutoFit/>
          </a:bodyPr>
          <a:p>
            <a:r>
              <a:rPr lang="zh-CN" altLang="en-US" sz="2665" b="1">
                <a:solidFill>
                  <a:srgbClr val="C00000"/>
                </a:solidFill>
                <a:latin typeface="Arial" panose="020B0604020202020204" pitchFamily="34" charset="0"/>
                <a:ea typeface="宋体" pitchFamily="2" charset="-122"/>
              </a:rPr>
              <a:t>目</a:t>
            </a:r>
            <a:r>
              <a:rPr lang="en-US" altLang="zh-CN" sz="2665" b="1">
                <a:solidFill>
                  <a:srgbClr val="C00000"/>
                </a:solidFill>
                <a:latin typeface="Arial" panose="020B0604020202020204" pitchFamily="34" charset="0"/>
                <a:ea typeface="宋体" pitchFamily="2" charset="-122"/>
              </a:rPr>
              <a:t> </a:t>
            </a:r>
            <a:r>
              <a:rPr lang="zh-CN" altLang="en-US" sz="2665" b="1">
                <a:solidFill>
                  <a:srgbClr val="C00000"/>
                </a:solidFill>
                <a:latin typeface="Arial" panose="020B0604020202020204" pitchFamily="34" charset="0"/>
                <a:ea typeface="宋体" pitchFamily="2" charset="-122"/>
              </a:rPr>
              <a:t>录</a:t>
            </a:r>
            <a:endParaRPr lang="zh-CN" altLang="en-US" sz="2665" b="1">
              <a:solidFill>
                <a:srgbClr val="C00000"/>
              </a:solidFill>
              <a:latin typeface="Arial" panose="020B0604020202020204" pitchFamily="34" charset="0"/>
              <a:ea typeface="宋体" pitchFamily="2"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文本框 1"/>
          <p:cNvSpPr txBox="1"/>
          <p:nvPr/>
        </p:nvSpPr>
        <p:spPr>
          <a:xfrm>
            <a:off x="1200151" y="4102100"/>
            <a:ext cx="10094383" cy="2306955"/>
          </a:xfrm>
          <a:prstGeom prst="rect">
            <a:avLst/>
          </a:prstGeom>
          <a:noFill/>
          <a:ln w="9525">
            <a:noFill/>
          </a:ln>
        </p:spPr>
        <p:txBody>
          <a:bodyPr wrap="square" anchor="t" anchorCtr="0">
            <a:spAutoFit/>
          </a:bodyPr>
          <a:p>
            <a:r>
              <a:rPr lang="zh-CN" altLang="zh-CN" sz="2400" b="1" dirty="0">
                <a:solidFill>
                  <a:srgbClr val="FF0000"/>
                </a:solidFill>
                <a:latin typeface="宋体" pitchFamily="2" charset="-122"/>
                <a:ea typeface="宋体" pitchFamily="2" charset="-122"/>
              </a:rPr>
              <a:t>近几年的高考考查的关键能力：</a:t>
            </a:r>
            <a:r>
              <a:rPr lang="zh-CN" altLang="en-US" sz="2400" b="1" dirty="0">
                <a:solidFill>
                  <a:srgbClr val="FF0000"/>
                </a:solidFill>
                <a:latin typeface="宋体" pitchFamily="2" charset="-122"/>
                <a:ea typeface="宋体" pitchFamily="2" charset="-122"/>
              </a:rPr>
              <a:t>包括但不限于</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1</a:t>
            </a:r>
            <a:r>
              <a:rPr lang="zh-CN" altLang="en-US" sz="2400" b="1" dirty="0">
                <a:solidFill>
                  <a:srgbClr val="0000FF"/>
                </a:solidFill>
                <a:latin typeface="宋体" pitchFamily="2" charset="-122"/>
                <a:ea typeface="宋体" pitchFamily="2" charset="-122"/>
              </a:rPr>
              <a:t>、信息获取与加工</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2</a:t>
            </a:r>
            <a:r>
              <a:rPr lang="zh-CN" altLang="en-US" sz="2400" b="1" dirty="0">
                <a:solidFill>
                  <a:srgbClr val="0000FF"/>
                </a:solidFill>
                <a:latin typeface="宋体" pitchFamily="2" charset="-122"/>
                <a:ea typeface="宋体" pitchFamily="2" charset="-122"/>
              </a:rPr>
              <a:t>、逻辑推理与论证</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3</a:t>
            </a:r>
            <a:r>
              <a:rPr lang="zh-CN" altLang="en-US" sz="2400" b="1" dirty="0">
                <a:solidFill>
                  <a:srgbClr val="0000FF"/>
                </a:solidFill>
                <a:latin typeface="宋体" pitchFamily="2" charset="-122"/>
                <a:ea typeface="宋体" pitchFamily="2" charset="-122"/>
              </a:rPr>
              <a:t>、科学探究与思维建模</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4</a:t>
            </a:r>
            <a:r>
              <a:rPr lang="zh-CN" altLang="en-US" sz="2400" b="1" dirty="0">
                <a:solidFill>
                  <a:srgbClr val="0000FF"/>
                </a:solidFill>
                <a:latin typeface="宋体" pitchFamily="2" charset="-122"/>
                <a:ea typeface="宋体" pitchFamily="2" charset="-122"/>
              </a:rPr>
              <a:t>、批判性思维与创新思维</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5</a:t>
            </a:r>
            <a:r>
              <a:rPr lang="zh-CN" altLang="en-US" sz="2400" b="1" dirty="0">
                <a:solidFill>
                  <a:srgbClr val="0000FF"/>
                </a:solidFill>
                <a:latin typeface="宋体" pitchFamily="2" charset="-122"/>
                <a:ea typeface="宋体" pitchFamily="2" charset="-122"/>
              </a:rPr>
              <a:t>、语言组织与表达</a:t>
            </a:r>
            <a:endParaRPr lang="zh-CN" altLang="en-US" sz="2400" b="1" dirty="0">
              <a:solidFill>
                <a:srgbClr val="0000FF"/>
              </a:solidFill>
              <a:latin typeface="宋体" pitchFamily="2" charset="-122"/>
              <a:ea typeface="宋体" pitchFamily="2" charset="-122"/>
            </a:endParaRPr>
          </a:p>
        </p:txBody>
      </p:sp>
      <p:sp>
        <p:nvSpPr>
          <p:cNvPr id="7170" name="文本框 2"/>
          <p:cNvSpPr txBox="1"/>
          <p:nvPr/>
        </p:nvSpPr>
        <p:spPr>
          <a:xfrm>
            <a:off x="1102784" y="1509184"/>
            <a:ext cx="9738783" cy="2676525"/>
          </a:xfrm>
          <a:prstGeom prst="rect">
            <a:avLst/>
          </a:prstGeom>
          <a:noFill/>
          <a:ln w="9525">
            <a:noFill/>
          </a:ln>
        </p:spPr>
        <p:txBody>
          <a:bodyPr anchor="t" anchorCtr="0">
            <a:spAutoFit/>
          </a:bodyPr>
          <a:p>
            <a:r>
              <a:rPr lang="zh-CN" altLang="en-US" sz="2400" b="1" dirty="0">
                <a:solidFill>
                  <a:srgbClr val="FF0000"/>
                </a:solidFill>
                <a:latin typeface="宋体" pitchFamily="2" charset="-122"/>
                <a:ea typeface="宋体" pitchFamily="2" charset="-122"/>
              </a:rPr>
              <a:t>近几年高考改革的几个特征</a:t>
            </a:r>
            <a:endParaRPr lang="zh-CN" altLang="en-US" sz="2400" b="1" dirty="0">
              <a:solidFill>
                <a:srgbClr val="FF0000"/>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1</a:t>
            </a:r>
            <a:r>
              <a:rPr lang="zh-CN" altLang="en-US"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sym typeface="宋体" pitchFamily="2" charset="-122"/>
              </a:rPr>
              <a:t>“考查内容”的一维评价模式向“考查内容、考查要求、考查载体”三位一体评价模式的转变</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sym typeface="宋体" pitchFamily="2" charset="-122"/>
              </a:rPr>
              <a:t>2</a:t>
            </a:r>
            <a:r>
              <a:rPr lang="zh-CN" altLang="en-US" sz="2400" b="1" dirty="0">
                <a:solidFill>
                  <a:srgbClr val="0000FF"/>
                </a:solidFill>
                <a:latin typeface="宋体" pitchFamily="2" charset="-122"/>
                <a:ea typeface="宋体" pitchFamily="2" charset="-122"/>
                <a:sym typeface="宋体" pitchFamily="2" charset="-122"/>
              </a:rPr>
              <a:t>、由</a:t>
            </a:r>
            <a:r>
              <a:rPr lang="en-US" altLang="zh-CN" sz="2400" b="1" dirty="0">
                <a:solidFill>
                  <a:srgbClr val="0000FF"/>
                </a:solidFill>
                <a:latin typeface="宋体" pitchFamily="2" charset="-122"/>
                <a:ea typeface="宋体" pitchFamily="2" charset="-122"/>
                <a:sym typeface="宋体" pitchFamily="2" charset="-122"/>
              </a:rPr>
              <a:t>“</a:t>
            </a:r>
            <a:r>
              <a:rPr lang="zh-CN" altLang="en-US" sz="2400" b="1" dirty="0">
                <a:solidFill>
                  <a:srgbClr val="0000FF"/>
                </a:solidFill>
                <a:latin typeface="宋体" pitchFamily="2" charset="-122"/>
                <a:ea typeface="宋体" pitchFamily="2" charset="-122"/>
                <a:sym typeface="宋体" pitchFamily="2" charset="-122"/>
              </a:rPr>
              <a:t>以纲定考</a:t>
            </a:r>
            <a:r>
              <a:rPr lang="en-US" altLang="zh-CN" sz="2400" b="1" dirty="0">
                <a:solidFill>
                  <a:srgbClr val="0000FF"/>
                </a:solidFill>
                <a:latin typeface="宋体" pitchFamily="2" charset="-122"/>
                <a:ea typeface="宋体" pitchFamily="2" charset="-122"/>
                <a:sym typeface="宋体" pitchFamily="2" charset="-122"/>
              </a:rPr>
              <a:t>”</a:t>
            </a:r>
            <a:r>
              <a:rPr lang="zh-CN" altLang="en-US" sz="2400" b="1" dirty="0">
                <a:solidFill>
                  <a:srgbClr val="0000FF"/>
                </a:solidFill>
                <a:latin typeface="宋体" pitchFamily="2" charset="-122"/>
                <a:ea typeface="宋体" pitchFamily="2" charset="-122"/>
                <a:sym typeface="宋体" pitchFamily="2" charset="-122"/>
              </a:rPr>
              <a:t>到</a:t>
            </a:r>
            <a:r>
              <a:rPr lang="en-US" altLang="zh-CN" sz="2400" b="1" dirty="0">
                <a:solidFill>
                  <a:srgbClr val="0000FF"/>
                </a:solidFill>
                <a:latin typeface="宋体" pitchFamily="2" charset="-122"/>
                <a:ea typeface="宋体" pitchFamily="2" charset="-122"/>
                <a:sym typeface="宋体" pitchFamily="2" charset="-122"/>
              </a:rPr>
              <a:t>“</a:t>
            </a:r>
            <a:r>
              <a:rPr lang="zh-CN" altLang="en-US" sz="2400" b="1" dirty="0">
                <a:solidFill>
                  <a:srgbClr val="0000FF"/>
                </a:solidFill>
                <a:latin typeface="宋体" pitchFamily="2" charset="-122"/>
                <a:ea typeface="宋体" pitchFamily="2" charset="-122"/>
                <a:sym typeface="宋体" pitchFamily="2" charset="-122"/>
              </a:rPr>
              <a:t>考教衔接</a:t>
            </a:r>
            <a:r>
              <a:rPr lang="en-US" altLang="zh-CN" sz="2400" b="1" dirty="0">
                <a:solidFill>
                  <a:srgbClr val="0000FF"/>
                </a:solidFill>
                <a:latin typeface="宋体" pitchFamily="2" charset="-122"/>
                <a:ea typeface="宋体" pitchFamily="2" charset="-122"/>
                <a:sym typeface="宋体" pitchFamily="2" charset="-122"/>
              </a:rPr>
              <a:t>”</a:t>
            </a:r>
            <a:r>
              <a:rPr lang="zh-CN" altLang="en-US" sz="2400" b="1" dirty="0">
                <a:solidFill>
                  <a:srgbClr val="0000FF"/>
                </a:solidFill>
                <a:latin typeface="宋体" pitchFamily="2" charset="-122"/>
                <a:ea typeface="宋体" pitchFamily="2" charset="-122"/>
                <a:sym typeface="宋体" pitchFamily="2" charset="-122"/>
              </a:rPr>
              <a:t>的转变</a:t>
            </a:r>
            <a:endParaRPr lang="zh-CN" altLang="en-US" sz="2400" b="1" dirty="0">
              <a:solidFill>
                <a:srgbClr val="0000FF"/>
              </a:solidFill>
              <a:latin typeface="宋体" pitchFamily="2" charset="-122"/>
              <a:ea typeface="宋体" pitchFamily="2" charset="-122"/>
              <a:sym typeface="宋体" pitchFamily="2" charset="-122"/>
            </a:endParaRPr>
          </a:p>
          <a:p>
            <a:r>
              <a:rPr lang="en-US" altLang="zh-CN" sz="2400" b="1" dirty="0">
                <a:solidFill>
                  <a:srgbClr val="0000FF"/>
                </a:solidFill>
                <a:latin typeface="宋体" pitchFamily="2" charset="-122"/>
                <a:ea typeface="宋体" pitchFamily="2" charset="-122"/>
              </a:rPr>
              <a:t>3</a:t>
            </a:r>
            <a:r>
              <a:rPr lang="zh-CN" altLang="en-US" sz="2400" b="1" dirty="0">
                <a:solidFill>
                  <a:srgbClr val="0000FF"/>
                </a:solidFill>
                <a:latin typeface="宋体" pitchFamily="2" charset="-122"/>
                <a:ea typeface="宋体" pitchFamily="2" charset="-122"/>
              </a:rPr>
              <a:t>、从</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解答题目</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到</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解决问题</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的转变</a:t>
            </a:r>
            <a:endParaRPr lang="zh-CN" altLang="en-US" sz="2400" b="1" dirty="0">
              <a:solidFill>
                <a:srgbClr val="0000FF"/>
              </a:solidFill>
              <a:latin typeface="宋体" pitchFamily="2" charset="-122"/>
              <a:ea typeface="宋体" pitchFamily="2" charset="-122"/>
            </a:endParaRPr>
          </a:p>
          <a:p>
            <a:r>
              <a:rPr lang="en-US" altLang="zh-CN" sz="2400" b="1" dirty="0">
                <a:solidFill>
                  <a:srgbClr val="0000FF"/>
                </a:solidFill>
                <a:latin typeface="宋体" pitchFamily="2" charset="-122"/>
                <a:ea typeface="宋体" pitchFamily="2" charset="-122"/>
              </a:rPr>
              <a:t>4</a:t>
            </a:r>
            <a:r>
              <a:rPr lang="zh-CN" altLang="en-US" sz="2400" b="1" dirty="0">
                <a:solidFill>
                  <a:srgbClr val="0000FF"/>
                </a:solidFill>
                <a:latin typeface="宋体" pitchFamily="2" charset="-122"/>
                <a:ea typeface="宋体" pitchFamily="2" charset="-122"/>
              </a:rPr>
              <a:t>、从</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考知识</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到</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考能力</a:t>
            </a:r>
            <a:r>
              <a:rPr lang="en-US" altLang="zh-CN" sz="2400" b="1" dirty="0">
                <a:solidFill>
                  <a:srgbClr val="0000FF"/>
                </a:solidFill>
                <a:latin typeface="宋体" pitchFamily="2" charset="-122"/>
                <a:ea typeface="宋体" pitchFamily="2" charset="-122"/>
              </a:rPr>
              <a:t>”</a:t>
            </a:r>
            <a:r>
              <a:rPr lang="zh-CN" altLang="en-US" sz="2400" b="1" dirty="0">
                <a:solidFill>
                  <a:srgbClr val="0000FF"/>
                </a:solidFill>
                <a:latin typeface="宋体" pitchFamily="2" charset="-122"/>
                <a:ea typeface="宋体" pitchFamily="2" charset="-122"/>
              </a:rPr>
              <a:t>的转变</a:t>
            </a:r>
            <a:endParaRPr lang="zh-CN" altLang="en-US" sz="2400" b="1" dirty="0">
              <a:solidFill>
                <a:srgbClr val="0000FF"/>
              </a:solidFill>
              <a:latin typeface="宋体" pitchFamily="2" charset="-122"/>
              <a:ea typeface="宋体" pitchFamily="2" charset="-122"/>
            </a:endParaRPr>
          </a:p>
          <a:p>
            <a:endParaRPr lang="zh-CN" altLang="en-US" sz="2400" b="1" dirty="0">
              <a:solidFill>
                <a:srgbClr val="0000FF"/>
              </a:solidFill>
              <a:latin typeface="宋体" pitchFamily="2" charset="-122"/>
              <a:ea typeface="宋体" pitchFamily="2" charset="-122"/>
            </a:endParaRPr>
          </a:p>
        </p:txBody>
      </p:sp>
      <p:sp>
        <p:nvSpPr>
          <p:cNvPr id="4" name="矩形 25"/>
          <p:cNvSpPr/>
          <p:nvPr/>
        </p:nvSpPr>
        <p:spPr>
          <a:xfrm>
            <a:off x="560070" y="765387"/>
            <a:ext cx="11374967" cy="707390"/>
          </a:xfrm>
          <a:prstGeom prst="rect">
            <a:avLst/>
          </a:prstGeom>
          <a:noFill/>
          <a:ln w="9525">
            <a:noFill/>
          </a:ln>
        </p:spPr>
        <p:txBody>
          <a:bodyPr anchor="t" anchorCtr="0">
            <a:spAutoFit/>
          </a:bodyPr>
          <a:p>
            <a:pPr>
              <a:lnSpc>
                <a:spcPct val="150000"/>
              </a:lnSpc>
              <a:spcBef>
                <a:spcPts val="765"/>
              </a:spcBef>
            </a:pPr>
            <a:r>
              <a:rPr lang="en-US" altLang="zh-CN" sz="2665" b="1">
                <a:latin typeface="Times New Roman" panose="02020603050405020304" pitchFamily="18" charset="0"/>
                <a:ea typeface="宋体" pitchFamily="2" charset="-122"/>
              </a:rPr>
              <a:t>2023</a:t>
            </a:r>
            <a:r>
              <a:rPr lang="zh-CN" altLang="en-US" sz="2665" b="1" dirty="0">
                <a:latin typeface="Times New Roman" panose="02020603050405020304" pitchFamily="18" charset="0"/>
                <a:ea typeface="宋体" pitchFamily="2" charset="-122"/>
              </a:rPr>
              <a:t>年</a:t>
            </a:r>
            <a:r>
              <a:rPr lang="en-US" altLang="zh-CN" sz="2665" b="1" dirty="0">
                <a:latin typeface="Times New Roman" panose="02020603050405020304" pitchFamily="18" charset="0"/>
                <a:ea typeface="宋体" pitchFamily="2" charset="-122"/>
              </a:rPr>
              <a:t>1</a:t>
            </a:r>
            <a:r>
              <a:rPr lang="zh-CN" altLang="en-US" sz="2665" b="1" dirty="0">
                <a:latin typeface="Times New Roman" panose="02020603050405020304" pitchFamily="18" charset="0"/>
                <a:ea typeface="宋体" pitchFamily="2" charset="-122"/>
              </a:rPr>
              <a:t>月新华出版社发行</a:t>
            </a:r>
            <a:r>
              <a:rPr lang="zh-CN" altLang="zh-CN" sz="2665" b="1" dirty="0">
                <a:solidFill>
                  <a:srgbClr val="000000"/>
                </a:solidFill>
                <a:latin typeface="Times New Roman" panose="02020603050405020304" pitchFamily="18" charset="0"/>
                <a:ea typeface="宋体" pitchFamily="2" charset="-122"/>
              </a:rPr>
              <a:t>《中国高考报告（</a:t>
            </a:r>
            <a:r>
              <a:rPr lang="en-US" altLang="zh-CN" sz="2665" b="1" dirty="0">
                <a:solidFill>
                  <a:srgbClr val="000000"/>
                </a:solidFill>
                <a:latin typeface="Times New Roman" panose="02020603050405020304" pitchFamily="18" charset="0"/>
                <a:ea typeface="宋体" pitchFamily="2" charset="-122"/>
                <a:sym typeface="宋体" pitchFamily="2" charset="-122"/>
              </a:rPr>
              <a:t>2023</a:t>
            </a:r>
            <a:r>
              <a:rPr lang="zh-CN" altLang="zh-CN" sz="2665" b="1" dirty="0">
                <a:solidFill>
                  <a:srgbClr val="000000"/>
                </a:solidFill>
                <a:latin typeface="Times New Roman" panose="02020603050405020304" pitchFamily="18" charset="0"/>
                <a:ea typeface="宋体" pitchFamily="2" charset="-122"/>
              </a:rPr>
              <a:t>）》</a:t>
            </a:r>
            <a:endParaRPr lang="zh-CN" altLang="zh-CN" sz="2665" b="1" dirty="0">
              <a:solidFill>
                <a:srgbClr val="000000"/>
              </a:solidFill>
              <a:latin typeface="Times New Roman" panose="02020603050405020304" pitchFamily="18" charset="0"/>
              <a:ea typeface="宋体"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9" name="Rectangle 2"/>
          <p:cNvSpPr/>
          <p:nvPr/>
        </p:nvSpPr>
        <p:spPr>
          <a:xfrm>
            <a:off x="6671733" y="2468033"/>
            <a:ext cx="5404268" cy="3680460"/>
          </a:xfrm>
          <a:prstGeom prst="rect">
            <a:avLst/>
          </a:prstGeom>
          <a:noFill/>
          <a:ln w="9525">
            <a:noFill/>
          </a:ln>
        </p:spPr>
        <p:txBody>
          <a:bodyPr>
            <a:scene3d>
              <a:camera prst="orthographicFront"/>
              <a:lightRig rig="threePt" dir="t"/>
            </a:scene3d>
          </a:bodyPr>
          <a:lstStyle/>
          <a:p>
            <a:pPr fontAlgn="base">
              <a:spcBef>
                <a:spcPts val="0"/>
              </a:spcBef>
              <a:buFont typeface="Arial" panose="020B0604020202020204" pitchFamily="34" charset="0"/>
            </a:pPr>
            <a:r>
              <a:rPr lang="zh-CN" altLang="en-US"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物理新高考</a:t>
            </a:r>
            <a:r>
              <a:rPr lang="zh-CN" altLang="en-US" sz="2665" strike="noStrike" noProof="1" dirty="0">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提出</a:t>
            </a:r>
            <a:r>
              <a:rPr lang="zh-CN" altLang="en-US"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的关键能力</a:t>
            </a:r>
            <a:r>
              <a:rPr lang="zh-CN" altLang="en-US" sz="2665" strike="noStrike" noProof="1" dirty="0">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包括以下5种（</a:t>
            </a:r>
            <a:r>
              <a:rPr lang="zh-CN" altLang="zh-CN" sz="2665" strike="noStrike" noProof="1" dirty="0">
                <a:solidFill>
                  <a:srgbClr val="FF0000"/>
                </a:solidFill>
                <a:latin typeface="Arial" panose="020B0604020202020204" pitchFamily="34" charset="0"/>
                <a:ea typeface="宋体" pitchFamily="2" charset="-122"/>
                <a:cs typeface="+mn-cs"/>
                <a:sym typeface="+mn-ea"/>
              </a:rPr>
              <a:t>新五种能力</a:t>
            </a:r>
            <a:r>
              <a:rPr lang="zh-CN" altLang="en-US" sz="2665" strike="noStrike" noProof="1" dirty="0">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a:t>
            </a:r>
            <a:endPar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理解能力</a:t>
            </a:r>
            <a:endPar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推理论证能力</a:t>
            </a:r>
            <a:endPar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模型建构能力</a:t>
            </a:r>
            <a:endPar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实验探究能力</a:t>
            </a:r>
            <a:endPar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创新能力</a:t>
            </a:r>
            <a:endParaRPr lang="zh-CN" altLang="en-US" sz="2665" strike="noStrike" noProof="1">
              <a:solidFill>
                <a:srgbClr val="0000FF"/>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p:txBody>
      </p:sp>
      <p:sp>
        <p:nvSpPr>
          <p:cNvPr id="3" name="Rectangle 2"/>
          <p:cNvSpPr/>
          <p:nvPr/>
        </p:nvSpPr>
        <p:spPr>
          <a:xfrm>
            <a:off x="239603" y="2467187"/>
            <a:ext cx="6261100" cy="3369733"/>
          </a:xfrm>
          <a:prstGeom prst="rect">
            <a:avLst/>
          </a:prstGeom>
          <a:noFill/>
          <a:ln w="9525">
            <a:noFill/>
          </a:ln>
        </p:spPr>
        <p:txBody>
          <a:bodyPr>
            <a:scene3d>
              <a:camera prst="orthographicFront"/>
              <a:lightRig rig="threePt" dir="t"/>
            </a:scene3d>
          </a:bodyPr>
          <a:lstStyle/>
          <a:p>
            <a:pPr fontAlgn="base">
              <a:spcBef>
                <a:spcPts val="0"/>
              </a:spcBef>
              <a:buFont typeface="Arial" panose="020B0604020202020204" pitchFamily="34" charset="0"/>
            </a:pPr>
            <a:r>
              <a:rPr lang="zh-CN" altLang="en-US"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物理</a:t>
            </a:r>
            <a:r>
              <a:rPr lang="zh-CN" altLang="en-US" sz="2665" strike="noStrike" noProof="1" dirty="0">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考试大纲</a:t>
            </a:r>
            <a:r>
              <a:rPr lang="zh-CN" altLang="en-US"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要考查的能力包括</a:t>
            </a:r>
            <a:r>
              <a:rPr lang="zh-CN" altLang="en-US" sz="2665" strike="noStrike" noProof="1" dirty="0">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以下5种（</a:t>
            </a:r>
            <a:r>
              <a:rPr lang="zh-CN" altLang="zh-CN" sz="2665" strike="noStrike" noProof="1" dirty="0">
                <a:solidFill>
                  <a:srgbClr val="FF0000"/>
                </a:solidFill>
                <a:latin typeface="Arial" panose="020B0604020202020204" pitchFamily="34" charset="0"/>
                <a:ea typeface="宋体" pitchFamily="2" charset="-122"/>
                <a:cs typeface="+mn-cs"/>
                <a:sym typeface="+mn-ea"/>
              </a:rPr>
              <a:t>原五种能力</a:t>
            </a:r>
            <a:r>
              <a:rPr lang="zh-CN" altLang="en-US" sz="2665" strike="noStrike" noProof="1" dirty="0">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a:t>
            </a:r>
            <a:endPar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理解能力</a:t>
            </a:r>
            <a:endPar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推理能力</a:t>
            </a:r>
            <a:endPar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分析综合能力</a:t>
            </a:r>
            <a:endPar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应用数学处理物理问题的能力</a:t>
            </a:r>
            <a:endPar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a:p>
            <a:pPr fontAlgn="base">
              <a:spcBef>
                <a:spcPts val="0"/>
              </a:spcBef>
              <a:buFont typeface="Arial" panose="020B0604020202020204" pitchFamily="34" charset="0"/>
            </a:pPr>
            <a:r>
              <a:rPr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 实验能力</a:t>
            </a:r>
            <a:endParaRPr lang="zh-CN" altLang="en-US" sz="2665" strike="noStrike" noProof="1">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p:txBody>
      </p:sp>
      <p:sp>
        <p:nvSpPr>
          <p:cNvPr id="4" name="文本框 3"/>
          <p:cNvSpPr txBox="1"/>
          <p:nvPr/>
        </p:nvSpPr>
        <p:spPr>
          <a:xfrm>
            <a:off x="3888317" y="1509184"/>
            <a:ext cx="3803651" cy="521970"/>
          </a:xfrm>
          <a:prstGeom prst="rect">
            <a:avLst/>
          </a:prstGeom>
          <a:noFill/>
        </p:spPr>
        <p:txBody>
          <a:bodyPr wrap="square" rtlCol="0">
            <a:spAutoFit/>
          </a:bodyPr>
          <a:lstStyle/>
          <a:p>
            <a:r>
              <a:rPr lang="zh-CN" altLang="en-US" sz="2800" noProof="1" dirty="0" smtClean="0">
                <a:solidFill>
                  <a:srgbClr val="FF0000"/>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对</a:t>
            </a:r>
            <a:r>
              <a:rPr lang="zh-CN" altLang="en-US" sz="2800" noProof="1" dirty="0">
                <a:solidFill>
                  <a:srgbClr val="FF0000"/>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rPr>
              <a:t>能力要求有新的提法</a:t>
            </a:r>
            <a:endParaRPr lang="zh-CN" altLang="en-US" sz="2800" noProof="1" dirty="0">
              <a:solidFill>
                <a:srgbClr val="FF0000"/>
              </a:solidFill>
              <a:effectLst>
                <a:outerShdw blurRad="38100" dist="25400" dir="5400000" algn="ctr" rotWithShape="0">
                  <a:srgbClr val="6E747A">
                    <a:alpha val="43000"/>
                  </a:srgbClr>
                </a:outerShdw>
              </a:effectLst>
              <a:latin typeface="微软雅黑" charset="-122"/>
              <a:ea typeface="微软雅黑" charset="-122"/>
              <a:cs typeface="微软雅黑" charset="-122"/>
              <a:sym typeface="+mn-ea"/>
            </a:endParaRPr>
          </a:p>
        </p:txBody>
      </p:sp>
      <p:sp>
        <p:nvSpPr>
          <p:cNvPr id="9218" name="TextBox 18"/>
          <p:cNvSpPr txBox="1"/>
          <p:nvPr>
            <p:custDataLst>
              <p:tags r:id="rId1"/>
            </p:custDataLst>
          </p:nvPr>
        </p:nvSpPr>
        <p:spPr>
          <a:xfrm>
            <a:off x="334433" y="760307"/>
            <a:ext cx="11999384" cy="460375"/>
          </a:xfrm>
          <a:prstGeom prst="rect">
            <a:avLst/>
          </a:prstGeom>
          <a:noFill/>
          <a:ln w="9525">
            <a:noFill/>
          </a:ln>
        </p:spPr>
        <p:txBody>
          <a:bodyPr anchor="t" anchorCtr="0">
            <a:spAutoFit/>
          </a:bodyPr>
          <a:p>
            <a:r>
              <a:rPr lang="en-US" altLang="zh-CN" sz="2400" b="1">
                <a:latin typeface="Times New Roman" panose="02020603050405020304" pitchFamily="18" charset="0"/>
                <a:ea typeface="宋体" pitchFamily="2" charset="-122"/>
              </a:rPr>
              <a:t>2019</a:t>
            </a:r>
            <a:r>
              <a:rPr lang="zh-CN" altLang="en-US" sz="2400" b="1" dirty="0">
                <a:latin typeface="Times New Roman" panose="02020603050405020304" pitchFamily="18" charset="0"/>
                <a:ea typeface="宋体" pitchFamily="2" charset="-122"/>
              </a:rPr>
              <a:t>年</a:t>
            </a:r>
            <a:r>
              <a:rPr lang="en-US" altLang="zh-CN" sz="2400" b="1">
                <a:latin typeface="Times New Roman" panose="02020603050405020304" pitchFamily="18" charset="0"/>
                <a:ea typeface="宋体" pitchFamily="2" charset="-122"/>
              </a:rPr>
              <a:t>12</a:t>
            </a:r>
            <a:r>
              <a:rPr lang="zh-CN" altLang="en-US" sz="2400" b="1" dirty="0">
                <a:latin typeface="Times New Roman" panose="02020603050405020304" pitchFamily="18" charset="0"/>
                <a:ea typeface="宋体" pitchFamily="2" charset="-122"/>
              </a:rPr>
              <a:t>月教育部考试中心</a:t>
            </a:r>
            <a:r>
              <a:rPr lang="en-US" altLang="zh-CN" sz="2400" b="1">
                <a:latin typeface="Times New Roman" panose="02020603050405020304" pitchFamily="18" charset="0"/>
                <a:ea typeface="宋体" pitchFamily="2" charset="-122"/>
              </a:rPr>
              <a:t>《</a:t>
            </a:r>
            <a:r>
              <a:rPr lang="zh-CN" altLang="en-US" sz="2400" b="1" dirty="0">
                <a:latin typeface="Times New Roman" panose="02020603050405020304" pitchFamily="18" charset="0"/>
                <a:ea typeface="宋体" pitchFamily="2" charset="-122"/>
              </a:rPr>
              <a:t>基于高考评价体系的物理科考试内容改革实施路径</a:t>
            </a:r>
            <a:r>
              <a:rPr lang="en-US" altLang="zh-CN" sz="2400" b="1">
                <a:latin typeface="Times New Roman" panose="02020603050405020304" pitchFamily="18" charset="0"/>
                <a:ea typeface="宋体" pitchFamily="2" charset="-122"/>
              </a:rPr>
              <a:t>》</a:t>
            </a:r>
            <a:endParaRPr lang="zh-CN" altLang="en-US" sz="2400" b="1" dirty="0">
              <a:latin typeface="Times New Roman" panose="02020603050405020304" pitchFamily="18" charset="0"/>
              <a:ea typeface="宋体" pitchFamily="2" charset="-122"/>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98378" name="组合 98377"/>
          <p:cNvGrpSpPr/>
          <p:nvPr/>
        </p:nvGrpSpPr>
        <p:grpSpPr>
          <a:xfrm>
            <a:off x="1371600" y="355601"/>
            <a:ext cx="8314267" cy="4610099"/>
            <a:chOff x="648" y="168"/>
            <a:chExt cx="3928" cy="2178"/>
          </a:xfrm>
        </p:grpSpPr>
        <p:sp>
          <p:nvSpPr>
            <p:cNvPr id="15362" name="Text Box 4"/>
            <p:cNvSpPr txBox="1"/>
            <p:nvPr/>
          </p:nvSpPr>
          <p:spPr>
            <a:xfrm>
              <a:off x="1905" y="168"/>
              <a:ext cx="1735" cy="266"/>
            </a:xfrm>
            <a:prstGeom prst="rect">
              <a:avLst/>
            </a:prstGeom>
            <a:noFill/>
            <a:ln w="9525">
              <a:noFill/>
            </a:ln>
          </p:spPr>
          <p:txBody>
            <a:bodyPr lIns="35997" tIns="35997" rIns="35997" bIns="35997" anchor="ctr" anchorCtr="0">
              <a:spAutoFit/>
            </a:bodyPr>
            <a:p>
              <a:pPr algn="ctr">
                <a:lnSpc>
                  <a:spcPct val="120000"/>
                </a:lnSpc>
              </a:pPr>
              <a:r>
                <a:rPr lang="zh-CN" altLang="en-US" sz="2665" b="1" dirty="0">
                  <a:latin typeface="微软雅黑" charset="-122"/>
                  <a:ea typeface="微软雅黑" charset="-122"/>
                </a:rPr>
                <a:t>高中物理核心素养</a:t>
              </a:r>
              <a:endParaRPr lang="zh-CN" altLang="en-US" sz="2665" b="1" dirty="0">
                <a:latin typeface="微软雅黑" charset="-122"/>
                <a:ea typeface="微软雅黑" charset="-122"/>
              </a:endParaRPr>
            </a:p>
          </p:txBody>
        </p:sp>
        <p:grpSp>
          <p:nvGrpSpPr>
            <p:cNvPr id="15363" name="组合 72"/>
            <p:cNvGrpSpPr/>
            <p:nvPr/>
          </p:nvGrpSpPr>
          <p:grpSpPr>
            <a:xfrm>
              <a:off x="953" y="383"/>
              <a:ext cx="3623" cy="658"/>
              <a:chOff x="1043608" y="1189396"/>
              <a:chExt cx="7669324" cy="1856113"/>
            </a:xfrm>
          </p:grpSpPr>
          <p:sp>
            <p:nvSpPr>
              <p:cNvPr id="15364" name="Text Box 4"/>
              <p:cNvSpPr txBox="1"/>
              <p:nvPr/>
            </p:nvSpPr>
            <p:spPr>
              <a:xfrm>
                <a:off x="1043608" y="1849695"/>
                <a:ext cx="1126161" cy="1166627"/>
              </a:xfrm>
              <a:prstGeom prst="rect">
                <a:avLst/>
              </a:prstGeom>
              <a:noFill/>
              <a:ln w="9525">
                <a:noFill/>
              </a:ln>
            </p:spPr>
            <p:txBody>
              <a:bodyPr lIns="48000" tIns="48000" rIns="48000" bIns="48000" anchor="ctr" anchorCtr="0">
                <a:spAutoFit/>
              </a:bodyPr>
              <a:p>
                <a:pPr algn="ctr"/>
                <a:r>
                  <a:rPr lang="zh-CN" altLang="en-US" sz="2535" b="1" dirty="0">
                    <a:latin typeface="微软雅黑" charset="-122"/>
                    <a:ea typeface="微软雅黑" charset="-122"/>
                  </a:rPr>
                  <a:t>物理</a:t>
                </a:r>
                <a:endParaRPr lang="en-US" altLang="zh-CN" sz="2535" b="1">
                  <a:latin typeface="微软雅黑" charset="-122"/>
                  <a:ea typeface="微软雅黑" charset="-122"/>
                </a:endParaRPr>
              </a:p>
              <a:p>
                <a:pPr algn="ctr"/>
                <a:r>
                  <a:rPr lang="zh-CN" altLang="en-US" sz="2535" b="1" dirty="0">
                    <a:latin typeface="微软雅黑" charset="-122"/>
                    <a:ea typeface="微软雅黑" charset="-122"/>
                  </a:rPr>
                  <a:t>观念</a:t>
                </a:r>
                <a:endParaRPr lang="zh-CN" altLang="en-US" sz="2535" b="1" dirty="0">
                  <a:latin typeface="微软雅黑" charset="-122"/>
                  <a:ea typeface="微软雅黑" charset="-122"/>
                </a:endParaRPr>
              </a:p>
            </p:txBody>
          </p:sp>
          <p:sp>
            <p:nvSpPr>
              <p:cNvPr id="15365" name="Text Box 4"/>
              <p:cNvSpPr txBox="1"/>
              <p:nvPr/>
            </p:nvSpPr>
            <p:spPr>
              <a:xfrm>
                <a:off x="3340383" y="1849695"/>
                <a:ext cx="1124044" cy="1166627"/>
              </a:xfrm>
              <a:prstGeom prst="rect">
                <a:avLst/>
              </a:prstGeom>
              <a:noFill/>
              <a:ln w="9525">
                <a:noFill/>
              </a:ln>
            </p:spPr>
            <p:txBody>
              <a:bodyPr lIns="48000" tIns="48000" rIns="48000" bIns="48000" anchor="ctr" anchorCtr="0">
                <a:spAutoFit/>
              </a:bodyPr>
              <a:p>
                <a:pPr algn="ctr"/>
                <a:r>
                  <a:rPr lang="zh-CN" altLang="en-US" sz="2535" b="1" dirty="0">
                    <a:latin typeface="微软雅黑" charset="-122"/>
                    <a:ea typeface="微软雅黑" charset="-122"/>
                  </a:rPr>
                  <a:t>科学</a:t>
                </a:r>
                <a:endParaRPr lang="en-US" altLang="zh-CN" sz="2535" b="1">
                  <a:latin typeface="微软雅黑" charset="-122"/>
                  <a:ea typeface="微软雅黑" charset="-122"/>
                </a:endParaRPr>
              </a:p>
              <a:p>
                <a:pPr algn="ctr"/>
                <a:r>
                  <a:rPr lang="zh-CN" altLang="en-US" sz="2535" b="1" dirty="0">
                    <a:latin typeface="微软雅黑" charset="-122"/>
                    <a:ea typeface="微软雅黑" charset="-122"/>
                  </a:rPr>
                  <a:t>思维</a:t>
                </a:r>
                <a:endParaRPr lang="zh-CN" altLang="en-US" sz="2535" b="1" dirty="0">
                  <a:latin typeface="微软雅黑" charset="-122"/>
                  <a:ea typeface="微软雅黑" charset="-122"/>
                </a:endParaRPr>
              </a:p>
            </p:txBody>
          </p:sp>
          <p:grpSp>
            <p:nvGrpSpPr>
              <p:cNvPr id="15366" name="组合 71"/>
              <p:cNvGrpSpPr/>
              <p:nvPr/>
            </p:nvGrpSpPr>
            <p:grpSpPr>
              <a:xfrm>
                <a:off x="1619672" y="1189396"/>
                <a:ext cx="6310090" cy="752598"/>
                <a:chOff x="1619672" y="1133980"/>
                <a:chExt cx="6310090" cy="752598"/>
              </a:xfrm>
            </p:grpSpPr>
            <p:cxnSp>
              <p:nvCxnSpPr>
                <p:cNvPr id="10" name="直接连接符 9"/>
                <p:cNvCxnSpPr/>
                <p:nvPr/>
              </p:nvCxnSpPr>
              <p:spPr bwMode="auto">
                <a:xfrm>
                  <a:off x="4976703" y="1133980"/>
                  <a:ext cx="0" cy="359551"/>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bwMode="auto">
                <a:xfrm>
                  <a:off x="1629974" y="1493531"/>
                  <a:ext cx="6299725"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bwMode="auto">
                <a:xfrm>
                  <a:off x="1619389" y="1493531"/>
                  <a:ext cx="0" cy="39339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bwMode="auto">
                <a:xfrm>
                  <a:off x="3897113" y="1485071"/>
                  <a:ext cx="0" cy="39339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bwMode="auto">
                <a:xfrm>
                  <a:off x="6011839" y="1485071"/>
                  <a:ext cx="0" cy="39339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bwMode="auto">
                <a:xfrm>
                  <a:off x="7921232" y="1493531"/>
                  <a:ext cx="0" cy="39339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373" name="Text Box 4"/>
              <p:cNvSpPr txBox="1"/>
              <p:nvPr/>
            </p:nvSpPr>
            <p:spPr>
              <a:xfrm>
                <a:off x="5455110" y="1849695"/>
                <a:ext cx="1124044" cy="1166627"/>
              </a:xfrm>
              <a:prstGeom prst="rect">
                <a:avLst/>
              </a:prstGeom>
              <a:noFill/>
              <a:ln w="9525">
                <a:noFill/>
              </a:ln>
            </p:spPr>
            <p:txBody>
              <a:bodyPr lIns="48000" tIns="48000" rIns="48000" bIns="48000" anchor="ctr" anchorCtr="0">
                <a:spAutoFit/>
              </a:bodyPr>
              <a:p>
                <a:pPr algn="ctr"/>
                <a:r>
                  <a:rPr lang="zh-CN" altLang="en-US" sz="2535" b="1" dirty="0">
                    <a:latin typeface="微软雅黑" charset="-122"/>
                    <a:ea typeface="微软雅黑" charset="-122"/>
                  </a:rPr>
                  <a:t>科学</a:t>
                </a:r>
                <a:endParaRPr lang="en-US" altLang="zh-CN" sz="2535" b="1">
                  <a:latin typeface="微软雅黑" charset="-122"/>
                  <a:ea typeface="微软雅黑" charset="-122"/>
                </a:endParaRPr>
              </a:p>
              <a:p>
                <a:pPr algn="ctr"/>
                <a:r>
                  <a:rPr lang="zh-CN" altLang="en-US" sz="2535" b="1" dirty="0">
                    <a:latin typeface="微软雅黑" charset="-122"/>
                    <a:ea typeface="微软雅黑" charset="-122"/>
                  </a:rPr>
                  <a:t>探究</a:t>
                </a:r>
                <a:endParaRPr lang="zh-CN" altLang="en-US" sz="2535" b="1" dirty="0">
                  <a:latin typeface="微软雅黑" charset="-122"/>
                  <a:ea typeface="微软雅黑" charset="-122"/>
                </a:endParaRPr>
              </a:p>
            </p:txBody>
          </p:sp>
          <p:sp>
            <p:nvSpPr>
              <p:cNvPr id="15374" name="Text Box 4"/>
              <p:cNvSpPr txBox="1"/>
              <p:nvPr/>
            </p:nvSpPr>
            <p:spPr>
              <a:xfrm>
                <a:off x="7165519" y="1837428"/>
                <a:ext cx="1547413" cy="1208081"/>
              </a:xfrm>
              <a:prstGeom prst="rect">
                <a:avLst/>
              </a:prstGeom>
              <a:noFill/>
              <a:ln w="9525">
                <a:noFill/>
              </a:ln>
            </p:spPr>
            <p:txBody>
              <a:bodyPr lIns="48000" tIns="48000" rIns="48000" bIns="48000" anchor="ctr" anchorCtr="0">
                <a:spAutoFit/>
              </a:bodyPr>
              <a:p>
                <a:pPr algn="ctr">
                  <a:lnSpc>
                    <a:spcPct val="110000"/>
                  </a:lnSpc>
                </a:pPr>
                <a:r>
                  <a:rPr lang="zh-CN" altLang="en-US" sz="2400" b="1" dirty="0">
                    <a:latin typeface="微软雅黑" charset="-122"/>
                    <a:ea typeface="微软雅黑" charset="-122"/>
                  </a:rPr>
                  <a:t>科学态度</a:t>
                </a:r>
                <a:endParaRPr lang="en-US" altLang="zh-CN" sz="2400" b="1">
                  <a:latin typeface="微软雅黑" charset="-122"/>
                  <a:ea typeface="微软雅黑" charset="-122"/>
                </a:endParaRPr>
              </a:p>
              <a:p>
                <a:pPr algn="ctr">
                  <a:lnSpc>
                    <a:spcPct val="110000"/>
                  </a:lnSpc>
                </a:pPr>
                <a:r>
                  <a:rPr lang="zh-CN" altLang="en-US" sz="2400" b="1" dirty="0">
                    <a:latin typeface="微软雅黑" charset="-122"/>
                    <a:ea typeface="微软雅黑" charset="-122"/>
                  </a:rPr>
                  <a:t>与责任</a:t>
                </a:r>
                <a:endParaRPr lang="zh-CN" altLang="en-US" sz="2400" b="1" dirty="0">
                  <a:latin typeface="微软雅黑" charset="-122"/>
                  <a:ea typeface="微软雅黑" charset="-122"/>
                </a:endParaRPr>
              </a:p>
            </p:txBody>
          </p:sp>
        </p:grpSp>
        <p:grpSp>
          <p:nvGrpSpPr>
            <p:cNvPr id="15375" name="组合 68"/>
            <p:cNvGrpSpPr/>
            <p:nvPr/>
          </p:nvGrpSpPr>
          <p:grpSpPr>
            <a:xfrm>
              <a:off x="1853" y="984"/>
              <a:ext cx="881" cy="1044"/>
              <a:chOff x="2917024" y="2924944"/>
              <a:chExt cx="1865665" cy="2304256"/>
            </a:xfrm>
          </p:grpSpPr>
          <p:grpSp>
            <p:nvGrpSpPr>
              <p:cNvPr id="15376" name="组合 67"/>
              <p:cNvGrpSpPr/>
              <p:nvPr/>
            </p:nvGrpSpPr>
            <p:grpSpPr>
              <a:xfrm>
                <a:off x="3167991" y="2924944"/>
                <a:ext cx="1332000" cy="719607"/>
                <a:chOff x="2907415" y="3068960"/>
                <a:chExt cx="1390243" cy="719607"/>
              </a:xfrm>
            </p:grpSpPr>
            <p:cxnSp>
              <p:nvCxnSpPr>
                <p:cNvPr id="26" name="直接连接符 25"/>
                <p:cNvCxnSpPr/>
                <p:nvPr/>
              </p:nvCxnSpPr>
              <p:spPr bwMode="auto">
                <a:xfrm>
                  <a:off x="3626940" y="3068960"/>
                  <a:ext cx="0" cy="35971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nvGrpSpPr>
                <p:cNvPr id="15378" name="组合 51"/>
                <p:cNvGrpSpPr/>
                <p:nvPr/>
              </p:nvGrpSpPr>
              <p:grpSpPr>
                <a:xfrm>
                  <a:off x="2907415" y="3428923"/>
                  <a:ext cx="1390243" cy="359644"/>
                  <a:chOff x="2987348" y="3501404"/>
                  <a:chExt cx="1390243" cy="359644"/>
                </a:xfrm>
              </p:grpSpPr>
              <p:cxnSp>
                <p:nvCxnSpPr>
                  <p:cNvPr id="28" name="直接连接符 27"/>
                  <p:cNvCxnSpPr/>
                  <p:nvPr/>
                </p:nvCxnSpPr>
                <p:spPr bwMode="auto">
                  <a:xfrm>
                    <a:off x="2986408" y="3501151"/>
                    <a:ext cx="1390100"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bwMode="auto">
                  <a:xfrm>
                    <a:off x="2986408" y="3505383"/>
                    <a:ext cx="0" cy="355477"/>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bwMode="auto">
                  <a:xfrm>
                    <a:off x="3450511" y="3505383"/>
                    <a:ext cx="0" cy="355477"/>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bwMode="auto">
                  <a:xfrm>
                    <a:off x="3914614" y="3505383"/>
                    <a:ext cx="0" cy="355477"/>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bwMode="auto">
                  <a:xfrm>
                    <a:off x="4376508" y="3501151"/>
                    <a:ext cx="0" cy="353362"/>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grpSp>
          <p:sp>
            <p:nvSpPr>
              <p:cNvPr id="15384" name="TextBox 33"/>
              <p:cNvSpPr txBox="1"/>
              <p:nvPr/>
            </p:nvSpPr>
            <p:spPr>
              <a:xfrm>
                <a:off x="2917024" y="3717308"/>
                <a:ext cx="1865665" cy="1511892"/>
              </a:xfrm>
              <a:prstGeom prst="rect">
                <a:avLst/>
              </a:prstGeom>
              <a:noFill/>
              <a:ln w="9525">
                <a:noFill/>
              </a:ln>
            </p:spPr>
            <p:txBody>
              <a:bodyPr vert="eaVert" anchor="t" anchorCtr="0">
                <a:spAutoFit/>
              </a:bodyPr>
              <a:p>
                <a:pPr>
                  <a:lnSpc>
                    <a:spcPct val="114000"/>
                  </a:lnSpc>
                </a:pPr>
                <a:r>
                  <a:rPr lang="zh-CN" altLang="en-US" sz="2400" b="1" dirty="0">
                    <a:latin typeface="楷体_GB2312" pitchFamily="49" charset="-122"/>
                    <a:ea typeface="楷体_GB2312" pitchFamily="49" charset="-122"/>
                  </a:rPr>
                  <a:t>质疑创新</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科学论证</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科学推理</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模型建构</a:t>
                </a:r>
                <a:endParaRPr lang="zh-CN" altLang="en-US" sz="2400" b="1" dirty="0">
                  <a:latin typeface="楷体_GB2312" pitchFamily="49" charset="-122"/>
                  <a:ea typeface="楷体_GB2312" pitchFamily="49" charset="-122"/>
                </a:endParaRPr>
              </a:p>
            </p:txBody>
          </p:sp>
        </p:grpSp>
        <p:grpSp>
          <p:nvGrpSpPr>
            <p:cNvPr id="15385" name="组合 62"/>
            <p:cNvGrpSpPr/>
            <p:nvPr/>
          </p:nvGrpSpPr>
          <p:grpSpPr>
            <a:xfrm>
              <a:off x="2872" y="1007"/>
              <a:ext cx="881" cy="931"/>
              <a:chOff x="5021847" y="2924944"/>
              <a:chExt cx="1865665" cy="1656183"/>
            </a:xfrm>
          </p:grpSpPr>
          <p:sp>
            <p:nvSpPr>
              <p:cNvPr id="15386" name="TextBox 34"/>
              <p:cNvSpPr txBox="1"/>
              <p:nvPr/>
            </p:nvSpPr>
            <p:spPr>
              <a:xfrm>
                <a:off x="5021847" y="3725462"/>
                <a:ext cx="1865665" cy="855665"/>
              </a:xfrm>
              <a:prstGeom prst="rect">
                <a:avLst/>
              </a:prstGeom>
              <a:noFill/>
              <a:ln w="9525">
                <a:noFill/>
              </a:ln>
            </p:spPr>
            <p:txBody>
              <a:bodyPr vert="eaVert" anchor="t" anchorCtr="0">
                <a:spAutoFit/>
              </a:bodyPr>
              <a:p>
                <a:pPr>
                  <a:lnSpc>
                    <a:spcPct val="114000"/>
                  </a:lnSpc>
                </a:pPr>
                <a:r>
                  <a:rPr lang="zh-CN" altLang="en-US" sz="2400" b="1" dirty="0">
                    <a:latin typeface="楷体_GB2312" pitchFamily="49" charset="-122"/>
                    <a:ea typeface="楷体_GB2312" pitchFamily="49" charset="-122"/>
                  </a:rPr>
                  <a:t>交流</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解释</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证据</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问题</a:t>
                </a:r>
                <a:endParaRPr lang="zh-CN" altLang="en-US" sz="2400" b="1" dirty="0">
                  <a:latin typeface="楷体_GB2312" pitchFamily="49" charset="-122"/>
                  <a:ea typeface="楷体_GB2312" pitchFamily="49" charset="-122"/>
                </a:endParaRPr>
              </a:p>
            </p:txBody>
          </p:sp>
          <p:grpSp>
            <p:nvGrpSpPr>
              <p:cNvPr id="15387" name="组合 66"/>
              <p:cNvGrpSpPr/>
              <p:nvPr/>
            </p:nvGrpSpPr>
            <p:grpSpPr>
              <a:xfrm>
                <a:off x="5277404" y="2924944"/>
                <a:ext cx="1296000" cy="719544"/>
                <a:chOff x="5133389" y="3068960"/>
                <a:chExt cx="1296000" cy="719544"/>
              </a:xfrm>
            </p:grpSpPr>
            <p:cxnSp>
              <p:nvCxnSpPr>
                <p:cNvPr id="38" name="直接连接符 37"/>
                <p:cNvCxnSpPr/>
                <p:nvPr/>
              </p:nvCxnSpPr>
              <p:spPr bwMode="auto">
                <a:xfrm>
                  <a:off x="5777950" y="3068960"/>
                  <a:ext cx="0" cy="35958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nvGrpSpPr>
                <p:cNvPr id="15389" name="组合 20"/>
                <p:cNvGrpSpPr/>
                <p:nvPr/>
              </p:nvGrpSpPr>
              <p:grpSpPr>
                <a:xfrm>
                  <a:off x="5133389" y="3428504"/>
                  <a:ext cx="1296000" cy="360000"/>
                  <a:chOff x="1500166" y="1859751"/>
                  <a:chExt cx="4932000" cy="900122"/>
                </a:xfrm>
              </p:grpSpPr>
              <p:cxnSp>
                <p:nvCxnSpPr>
                  <p:cNvPr id="40" name="直接连接符 39"/>
                  <p:cNvCxnSpPr/>
                  <p:nvPr/>
                </p:nvCxnSpPr>
                <p:spPr>
                  <a:xfrm>
                    <a:off x="1503450" y="1859841"/>
                    <a:ext cx="4931487"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503450" y="1875709"/>
                    <a:ext cx="0" cy="883205"/>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3147279" y="1875709"/>
                    <a:ext cx="0" cy="883205"/>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4791108" y="1875709"/>
                    <a:ext cx="0" cy="883205"/>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6434937" y="1859841"/>
                    <a:ext cx="0" cy="888495"/>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grpSp>
        </p:grpSp>
        <p:grpSp>
          <p:nvGrpSpPr>
            <p:cNvPr id="15395" name="组合 60"/>
            <p:cNvGrpSpPr/>
            <p:nvPr/>
          </p:nvGrpSpPr>
          <p:grpSpPr>
            <a:xfrm>
              <a:off x="3851" y="1030"/>
              <a:ext cx="682" cy="918"/>
              <a:chOff x="7131300" y="2924944"/>
              <a:chExt cx="1445442" cy="2592287"/>
            </a:xfrm>
          </p:grpSpPr>
          <p:sp>
            <p:nvSpPr>
              <p:cNvPr id="15396" name="TextBox 35"/>
              <p:cNvSpPr txBox="1"/>
              <p:nvPr/>
            </p:nvSpPr>
            <p:spPr>
              <a:xfrm>
                <a:off x="7131300" y="3718444"/>
                <a:ext cx="1445442" cy="1798787"/>
              </a:xfrm>
              <a:prstGeom prst="rect">
                <a:avLst/>
              </a:prstGeom>
              <a:noFill/>
              <a:ln w="9525">
                <a:noFill/>
              </a:ln>
            </p:spPr>
            <p:txBody>
              <a:bodyPr vert="eaVert" anchor="t" anchorCtr="0">
                <a:spAutoFit/>
              </a:bodyPr>
              <a:p>
                <a:pPr>
                  <a:lnSpc>
                    <a:spcPct val="114000"/>
                  </a:lnSpc>
                </a:pPr>
                <a:r>
                  <a:rPr lang="zh-CN" altLang="en-US" sz="2400" b="1" dirty="0">
                    <a:latin typeface="楷体_GB2312" pitchFamily="49" charset="-122"/>
                    <a:ea typeface="楷体_GB2312" pitchFamily="49" charset="-122"/>
                  </a:rPr>
                  <a:t>社会责任</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科学态度</a:t>
                </a:r>
                <a:endParaRPr lang="en-US" altLang="zh-CN" sz="2400" b="1">
                  <a:latin typeface="楷体_GB2312" pitchFamily="49" charset="-122"/>
                  <a:ea typeface="楷体_GB2312" pitchFamily="49" charset="-122"/>
                </a:endParaRPr>
              </a:p>
              <a:p>
                <a:pPr>
                  <a:lnSpc>
                    <a:spcPct val="114000"/>
                  </a:lnSpc>
                </a:pPr>
                <a:r>
                  <a:rPr lang="zh-CN" altLang="en-US" sz="2400" b="1" dirty="0">
                    <a:latin typeface="楷体_GB2312" pitchFamily="49" charset="-122"/>
                    <a:ea typeface="楷体_GB2312" pitchFamily="49" charset="-122"/>
                  </a:rPr>
                  <a:t>科学本质</a:t>
                </a:r>
                <a:endParaRPr lang="zh-CN" altLang="en-US" sz="2400" b="1" dirty="0">
                  <a:latin typeface="楷体_GB2312" pitchFamily="49" charset="-122"/>
                  <a:ea typeface="楷体_GB2312" pitchFamily="49" charset="-122"/>
                </a:endParaRPr>
              </a:p>
            </p:txBody>
          </p:sp>
          <p:grpSp>
            <p:nvGrpSpPr>
              <p:cNvPr id="15397" name="组合 58"/>
              <p:cNvGrpSpPr/>
              <p:nvPr/>
            </p:nvGrpSpPr>
            <p:grpSpPr>
              <a:xfrm>
                <a:off x="7425194" y="2924944"/>
                <a:ext cx="935523" cy="720080"/>
                <a:chOff x="7425194" y="2924944"/>
                <a:chExt cx="935523" cy="720080"/>
              </a:xfrm>
            </p:grpSpPr>
            <p:cxnSp>
              <p:nvCxnSpPr>
                <p:cNvPr id="46" name="直接连接符 45"/>
                <p:cNvCxnSpPr/>
                <p:nvPr/>
              </p:nvCxnSpPr>
              <p:spPr bwMode="auto">
                <a:xfrm>
                  <a:off x="7888630" y="2924944"/>
                  <a:ext cx="0" cy="36004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nvGrpSpPr>
                <p:cNvPr id="15399" name="组合 64"/>
                <p:cNvGrpSpPr/>
                <p:nvPr/>
              </p:nvGrpSpPr>
              <p:grpSpPr>
                <a:xfrm>
                  <a:off x="7425194" y="3285024"/>
                  <a:ext cx="935523" cy="360000"/>
                  <a:chOff x="7430012" y="3501521"/>
                  <a:chExt cx="935523" cy="457572"/>
                </a:xfrm>
              </p:grpSpPr>
              <p:cxnSp>
                <p:nvCxnSpPr>
                  <p:cNvPr id="48" name="直接连接符 47"/>
                  <p:cNvCxnSpPr/>
                  <p:nvPr/>
                </p:nvCxnSpPr>
                <p:spPr bwMode="auto">
                  <a:xfrm>
                    <a:off x="7429765" y="3501470"/>
                    <a:ext cx="935834" cy="0"/>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bwMode="auto">
                  <a:xfrm>
                    <a:off x="7429765" y="3506854"/>
                    <a:ext cx="0" cy="452239"/>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bwMode="auto">
                  <a:xfrm>
                    <a:off x="7893448" y="3506854"/>
                    <a:ext cx="0" cy="452239"/>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bwMode="auto">
                  <a:xfrm>
                    <a:off x="8357130" y="3506854"/>
                    <a:ext cx="0" cy="452239"/>
                  </a:xfrm>
                  <a:prstGeom prst="line">
                    <a:avLst/>
                  </a:prstGeom>
                  <a:ln w="25400">
                    <a:solidFill>
                      <a:srgbClr val="0000FF"/>
                    </a:solidFill>
                  </a:ln>
                </p:spPr>
                <p:style>
                  <a:lnRef idx="1">
                    <a:schemeClr val="accent1"/>
                  </a:lnRef>
                  <a:fillRef idx="0">
                    <a:schemeClr val="accent1"/>
                  </a:fillRef>
                  <a:effectRef idx="0">
                    <a:schemeClr val="accent1"/>
                  </a:effectRef>
                  <a:fontRef idx="minor">
                    <a:schemeClr val="tx1"/>
                  </a:fontRef>
                </p:style>
              </p:cxnSp>
            </p:grpSp>
          </p:grpSp>
        </p:grpSp>
        <p:sp>
          <p:nvSpPr>
            <p:cNvPr id="15404" name="Text Box 4"/>
            <p:cNvSpPr txBox="1"/>
            <p:nvPr/>
          </p:nvSpPr>
          <p:spPr>
            <a:xfrm>
              <a:off x="648" y="1031"/>
              <a:ext cx="1147" cy="500"/>
            </a:xfrm>
            <a:prstGeom prst="rect">
              <a:avLst/>
            </a:prstGeom>
            <a:noFill/>
            <a:ln w="9525">
              <a:noFill/>
            </a:ln>
          </p:spPr>
          <p:txBody>
            <a:bodyPr lIns="35997" tIns="35997" rIns="35997" bIns="35997" anchor="ctr" anchorCtr="0">
              <a:spAutoFit/>
            </a:bodyPr>
            <a:p>
              <a:pPr algn="ctr"/>
              <a:r>
                <a:rPr lang="zh-CN" altLang="en-US" sz="2135" b="1" dirty="0">
                  <a:latin typeface="楷体_GB2312" pitchFamily="49" charset="-122"/>
                  <a:ea typeface="楷体_GB2312" pitchFamily="49" charset="-122"/>
                </a:rPr>
                <a:t>物质观</a:t>
              </a:r>
              <a:endParaRPr lang="en-US" altLang="zh-CN" sz="2135" b="1">
                <a:latin typeface="楷体_GB2312" pitchFamily="49" charset="-122"/>
                <a:ea typeface="楷体_GB2312" pitchFamily="49" charset="-122"/>
              </a:endParaRPr>
            </a:p>
            <a:p>
              <a:pPr algn="ctr"/>
              <a:r>
                <a:rPr lang="zh-CN" altLang="en-US" sz="2135" b="1" dirty="0">
                  <a:latin typeface="楷体_GB2312" pitchFamily="49" charset="-122"/>
                  <a:ea typeface="楷体_GB2312" pitchFamily="49" charset="-122"/>
                </a:rPr>
                <a:t>运动与相互作用观</a:t>
              </a:r>
              <a:endParaRPr lang="en-US" altLang="zh-CN" sz="2135" b="1">
                <a:latin typeface="楷体_GB2312" pitchFamily="49" charset="-122"/>
                <a:ea typeface="楷体_GB2312" pitchFamily="49" charset="-122"/>
              </a:endParaRPr>
            </a:p>
            <a:p>
              <a:pPr algn="ctr"/>
              <a:r>
                <a:rPr lang="zh-CN" altLang="en-US" sz="2135" b="1" dirty="0">
                  <a:latin typeface="楷体_GB2312" pitchFamily="49" charset="-122"/>
                  <a:ea typeface="楷体_GB2312" pitchFamily="49" charset="-122"/>
                </a:rPr>
                <a:t>能量观</a:t>
              </a:r>
              <a:endParaRPr lang="zh-CN" altLang="en-US" sz="2135" b="1" dirty="0">
                <a:latin typeface="楷体_GB2312" pitchFamily="49" charset="-122"/>
                <a:ea typeface="楷体_GB2312" pitchFamily="49" charset="-122"/>
              </a:endParaRPr>
            </a:p>
          </p:txBody>
        </p:sp>
        <p:grpSp>
          <p:nvGrpSpPr>
            <p:cNvPr id="15405" name="组合 69"/>
            <p:cNvGrpSpPr/>
            <p:nvPr/>
          </p:nvGrpSpPr>
          <p:grpSpPr>
            <a:xfrm>
              <a:off x="923" y="1509"/>
              <a:ext cx="574" cy="837"/>
              <a:chOff x="836263" y="4365104"/>
              <a:chExt cx="1215456" cy="2016224"/>
            </a:xfrm>
          </p:grpSpPr>
          <p:grpSp>
            <p:nvGrpSpPr>
              <p:cNvPr id="15406" name="组合 62"/>
              <p:cNvGrpSpPr/>
              <p:nvPr/>
            </p:nvGrpSpPr>
            <p:grpSpPr>
              <a:xfrm>
                <a:off x="1187624" y="4365104"/>
                <a:ext cx="504000" cy="383644"/>
                <a:chOff x="1277984" y="3717139"/>
                <a:chExt cx="504000" cy="357190"/>
              </a:xfrm>
            </p:grpSpPr>
            <p:cxnSp>
              <p:nvCxnSpPr>
                <p:cNvPr id="56" name="直接连接符 55"/>
                <p:cNvCxnSpPr/>
                <p:nvPr/>
              </p:nvCxnSpPr>
              <p:spPr>
                <a:xfrm>
                  <a:off x="1547377" y="3717139"/>
                  <a:ext cx="0" cy="177466"/>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278596" y="3894605"/>
                  <a:ext cx="503699" cy="0"/>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278596" y="3896577"/>
                  <a:ext cx="0" cy="177466"/>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778062" y="3896577"/>
                  <a:ext cx="0" cy="177466"/>
                </a:xfrm>
                <a:prstGeom prst="line">
                  <a:avLst/>
                </a:prstGeom>
                <a:ln w="254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5411" name="TextBox 61"/>
              <p:cNvSpPr txBox="1"/>
              <p:nvPr/>
            </p:nvSpPr>
            <p:spPr>
              <a:xfrm>
                <a:off x="836263" y="4789065"/>
                <a:ext cx="1215456" cy="1592263"/>
              </a:xfrm>
              <a:prstGeom prst="rect">
                <a:avLst/>
              </a:prstGeom>
              <a:noFill/>
              <a:ln w="9525">
                <a:noFill/>
              </a:ln>
            </p:spPr>
            <p:txBody>
              <a:bodyPr vert="eaVert" anchor="t" anchorCtr="0">
                <a:spAutoFit/>
              </a:bodyPr>
              <a:p>
                <a:pPr>
                  <a:lnSpc>
                    <a:spcPct val="140000"/>
                  </a:lnSpc>
                </a:pPr>
                <a:r>
                  <a:rPr lang="zh-CN" altLang="en-US" sz="2400" b="1" dirty="0">
                    <a:latin typeface="楷体_GB2312" pitchFamily="49" charset="-122"/>
                    <a:ea typeface="楷体_GB2312" pitchFamily="49" charset="-122"/>
                  </a:rPr>
                  <a:t>解决问题</a:t>
                </a:r>
                <a:endParaRPr lang="en-US" altLang="zh-CN" sz="2400" b="1">
                  <a:latin typeface="楷体_GB2312" pitchFamily="49" charset="-122"/>
                  <a:ea typeface="楷体_GB2312" pitchFamily="49" charset="-122"/>
                </a:endParaRPr>
              </a:p>
              <a:p>
                <a:pPr>
                  <a:lnSpc>
                    <a:spcPct val="140000"/>
                  </a:lnSpc>
                </a:pPr>
                <a:r>
                  <a:rPr lang="zh-CN" altLang="en-US" sz="2400" b="1" dirty="0">
                    <a:latin typeface="楷体_GB2312" pitchFamily="49" charset="-122"/>
                    <a:ea typeface="楷体_GB2312" pitchFamily="49" charset="-122"/>
                  </a:rPr>
                  <a:t>形成观念</a:t>
                </a:r>
                <a:endParaRPr lang="en-US" altLang="zh-CN" sz="2400" b="1">
                  <a:latin typeface="楷体_GB2312" pitchFamily="49" charset="-122"/>
                  <a:ea typeface="楷体_GB2312" pitchFamily="49" charset="-122"/>
                </a:endParaRPr>
              </a:p>
            </p:txBody>
          </p:sp>
        </p:grpSp>
      </p:grpSp>
      <p:sp>
        <p:nvSpPr>
          <p:cNvPr id="98357" name="矩形 98356"/>
          <p:cNvSpPr/>
          <p:nvPr/>
        </p:nvSpPr>
        <p:spPr>
          <a:xfrm>
            <a:off x="3695700" y="4485217"/>
            <a:ext cx="2011680" cy="460375"/>
          </a:xfrm>
          <a:prstGeom prst="rect">
            <a:avLst/>
          </a:prstGeom>
          <a:noFill/>
          <a:ln w="9525">
            <a:noFill/>
          </a:ln>
        </p:spPr>
        <p:txBody>
          <a:bodyPr wrap="none" anchor="t" anchorCtr="0">
            <a:spAutoFit/>
          </a:bodyPr>
          <a:p>
            <a:r>
              <a:rPr lang="zh-CN" altLang="en-US" sz="2400" dirty="0">
                <a:solidFill>
                  <a:srgbClr val="FF0000"/>
                </a:solidFill>
                <a:latin typeface="Arial" panose="020B0604020202020204" pitchFamily="34" charset="0"/>
                <a:ea typeface="宋体" pitchFamily="2" charset="-122"/>
              </a:rPr>
              <a:t>推理论证能力</a:t>
            </a:r>
            <a:endParaRPr lang="zh-CN" altLang="en-US" sz="2400" dirty="0">
              <a:solidFill>
                <a:srgbClr val="FF0000"/>
              </a:solidFill>
              <a:latin typeface="Arial" panose="020B0604020202020204" pitchFamily="34" charset="0"/>
              <a:ea typeface="宋体" pitchFamily="2" charset="-122"/>
            </a:endParaRPr>
          </a:p>
        </p:txBody>
      </p:sp>
      <p:sp>
        <p:nvSpPr>
          <p:cNvPr id="98361" name="矩形 98360"/>
          <p:cNvSpPr/>
          <p:nvPr/>
        </p:nvSpPr>
        <p:spPr>
          <a:xfrm>
            <a:off x="1678517" y="5532967"/>
            <a:ext cx="1402080" cy="460375"/>
          </a:xfrm>
          <a:prstGeom prst="rect">
            <a:avLst/>
          </a:prstGeom>
          <a:noFill/>
          <a:ln w="9525">
            <a:noFill/>
          </a:ln>
        </p:spPr>
        <p:txBody>
          <a:bodyPr wrap="none" anchor="t" anchorCtr="0">
            <a:spAutoFit/>
          </a:bodyPr>
          <a:p>
            <a:r>
              <a:rPr lang="zh-CN" altLang="en-US" sz="2400" dirty="0">
                <a:solidFill>
                  <a:srgbClr val="FF0000"/>
                </a:solidFill>
                <a:latin typeface="Arial" panose="020B0604020202020204" pitchFamily="34" charset="0"/>
                <a:ea typeface="宋体" pitchFamily="2" charset="-122"/>
              </a:rPr>
              <a:t>理解能力</a:t>
            </a:r>
            <a:endParaRPr lang="zh-CN" altLang="en-US" sz="2400" dirty="0">
              <a:solidFill>
                <a:srgbClr val="FF0000"/>
              </a:solidFill>
              <a:latin typeface="Arial" panose="020B0604020202020204" pitchFamily="34" charset="0"/>
              <a:ea typeface="宋体" pitchFamily="2" charset="-122"/>
            </a:endParaRPr>
          </a:p>
        </p:txBody>
      </p:sp>
      <p:sp>
        <p:nvSpPr>
          <p:cNvPr id="98362" name="矩形 98361"/>
          <p:cNvSpPr/>
          <p:nvPr/>
        </p:nvSpPr>
        <p:spPr>
          <a:xfrm>
            <a:off x="3695700" y="5156200"/>
            <a:ext cx="2011680" cy="460375"/>
          </a:xfrm>
          <a:prstGeom prst="rect">
            <a:avLst/>
          </a:prstGeom>
          <a:noFill/>
          <a:ln w="9525">
            <a:noFill/>
          </a:ln>
        </p:spPr>
        <p:txBody>
          <a:bodyPr wrap="none" anchor="t" anchorCtr="0">
            <a:spAutoFit/>
          </a:bodyPr>
          <a:p>
            <a:r>
              <a:rPr lang="zh-CN" altLang="en-US" sz="2400" dirty="0">
                <a:solidFill>
                  <a:srgbClr val="FF0000"/>
                </a:solidFill>
                <a:latin typeface="Arial" panose="020B0604020202020204" pitchFamily="34" charset="0"/>
                <a:ea typeface="宋体" pitchFamily="2" charset="-122"/>
              </a:rPr>
              <a:t>模型建构能力</a:t>
            </a:r>
            <a:endParaRPr lang="zh-CN" altLang="en-US" sz="2400" dirty="0">
              <a:solidFill>
                <a:srgbClr val="FF0000"/>
              </a:solidFill>
              <a:latin typeface="Arial" panose="020B0604020202020204" pitchFamily="34" charset="0"/>
              <a:ea typeface="宋体" pitchFamily="2" charset="-122"/>
            </a:endParaRPr>
          </a:p>
        </p:txBody>
      </p:sp>
      <p:sp>
        <p:nvSpPr>
          <p:cNvPr id="98363" name="矩形 98362"/>
          <p:cNvSpPr/>
          <p:nvPr/>
        </p:nvSpPr>
        <p:spPr>
          <a:xfrm>
            <a:off x="3888317" y="5829300"/>
            <a:ext cx="1402080" cy="460375"/>
          </a:xfrm>
          <a:prstGeom prst="rect">
            <a:avLst/>
          </a:prstGeom>
          <a:noFill/>
          <a:ln w="9525">
            <a:noFill/>
          </a:ln>
        </p:spPr>
        <p:txBody>
          <a:bodyPr wrap="none" anchor="t" anchorCtr="0">
            <a:spAutoFit/>
          </a:bodyPr>
          <a:p>
            <a:r>
              <a:rPr lang="zh-CN" altLang="en-US" sz="2400" dirty="0">
                <a:solidFill>
                  <a:srgbClr val="FF0000"/>
                </a:solidFill>
                <a:latin typeface="Arial" panose="020B0604020202020204" pitchFamily="34" charset="0"/>
                <a:ea typeface="宋体" pitchFamily="2" charset="-122"/>
              </a:rPr>
              <a:t>创新能力</a:t>
            </a:r>
            <a:endParaRPr lang="zh-CN" altLang="en-US" sz="2400" dirty="0">
              <a:solidFill>
                <a:srgbClr val="FF0000"/>
              </a:solidFill>
              <a:latin typeface="Arial" panose="020B0604020202020204" pitchFamily="34" charset="0"/>
              <a:ea typeface="宋体" pitchFamily="2" charset="-122"/>
            </a:endParaRPr>
          </a:p>
        </p:txBody>
      </p:sp>
      <p:sp>
        <p:nvSpPr>
          <p:cNvPr id="98364" name="矩形 98363"/>
          <p:cNvSpPr/>
          <p:nvPr/>
        </p:nvSpPr>
        <p:spPr>
          <a:xfrm>
            <a:off x="6096000" y="5348817"/>
            <a:ext cx="2011680" cy="460375"/>
          </a:xfrm>
          <a:prstGeom prst="rect">
            <a:avLst/>
          </a:prstGeom>
          <a:noFill/>
          <a:ln w="9525">
            <a:noFill/>
          </a:ln>
        </p:spPr>
        <p:txBody>
          <a:bodyPr wrap="none" anchor="t" anchorCtr="0">
            <a:spAutoFit/>
          </a:bodyPr>
          <a:p>
            <a:r>
              <a:rPr lang="zh-CN" altLang="en-US" sz="2400" dirty="0">
                <a:solidFill>
                  <a:srgbClr val="FF0000"/>
                </a:solidFill>
                <a:latin typeface="Arial" panose="020B0604020202020204" pitchFamily="34" charset="0"/>
                <a:ea typeface="宋体" pitchFamily="2" charset="-122"/>
              </a:rPr>
              <a:t>实验探究能力</a:t>
            </a:r>
            <a:endParaRPr lang="zh-CN" altLang="en-US" sz="2400" dirty="0">
              <a:solidFill>
                <a:srgbClr val="FF0000"/>
              </a:solidFill>
              <a:latin typeface="Arial" panose="020B0604020202020204" pitchFamily="34" charset="0"/>
              <a:ea typeface="宋体" pitchFamily="2" charset="-122"/>
            </a:endParaRPr>
          </a:p>
        </p:txBody>
      </p:sp>
      <p:sp>
        <p:nvSpPr>
          <p:cNvPr id="98365" name="下箭头 98364"/>
          <p:cNvSpPr/>
          <p:nvPr/>
        </p:nvSpPr>
        <p:spPr>
          <a:xfrm>
            <a:off x="2087033" y="4868333"/>
            <a:ext cx="647700" cy="673100"/>
          </a:xfrm>
          <a:prstGeom prst="downArrow">
            <a:avLst>
              <a:gd name="adj1" fmla="val 50000"/>
              <a:gd name="adj2" fmla="val 25937"/>
            </a:avLst>
          </a:prstGeom>
          <a:solidFill>
            <a:schemeClr val="accent1"/>
          </a:solidFill>
          <a:ln w="9525" cap="flat" cmpd="sng">
            <a:solidFill>
              <a:schemeClr val="tx1"/>
            </a:solidFill>
            <a:prstDash val="solid"/>
            <a:miter/>
            <a:headEnd type="none" w="med" len="med"/>
            <a:tailEnd type="none" w="med" len="med"/>
          </a:ln>
        </p:spPr>
        <p:txBody>
          <a:bodyPr anchor="t" anchorCtr="0"/>
          <a:p>
            <a:endParaRPr lang="zh-CN" altLang="en-US" sz="2400">
              <a:latin typeface="Arial" panose="020B0604020202020204" pitchFamily="34" charset="0"/>
              <a:ea typeface="宋体" pitchFamily="2" charset="-122"/>
            </a:endParaRPr>
          </a:p>
        </p:txBody>
      </p:sp>
      <p:sp>
        <p:nvSpPr>
          <p:cNvPr id="98367" name="下箭头 98366"/>
          <p:cNvSpPr/>
          <p:nvPr/>
        </p:nvSpPr>
        <p:spPr>
          <a:xfrm>
            <a:off x="6769100" y="4102100"/>
            <a:ext cx="647700" cy="1246717"/>
          </a:xfrm>
          <a:prstGeom prst="downArrow">
            <a:avLst>
              <a:gd name="adj1" fmla="val 50000"/>
              <a:gd name="adj2" fmla="val 48040"/>
            </a:avLst>
          </a:prstGeom>
          <a:solidFill>
            <a:schemeClr val="accent1"/>
          </a:solidFill>
          <a:ln w="9525" cap="flat" cmpd="sng">
            <a:solidFill>
              <a:schemeClr val="tx1"/>
            </a:solidFill>
            <a:prstDash val="solid"/>
            <a:miter/>
            <a:headEnd type="none" w="med" len="med"/>
            <a:tailEnd type="none" w="med" len="med"/>
          </a:ln>
        </p:spPr>
        <p:txBody>
          <a:bodyPr anchor="t" anchorCtr="0"/>
          <a:p>
            <a:endParaRPr lang="zh-CN" altLang="en-US" sz="2400">
              <a:latin typeface="Arial" panose="020B0604020202020204" pitchFamily="34" charset="0"/>
              <a:ea typeface="宋体" pitchFamily="2" charset="-122"/>
            </a:endParaRPr>
          </a:p>
        </p:txBody>
      </p:sp>
      <p:grpSp>
        <p:nvGrpSpPr>
          <p:cNvPr id="98377" name="组合 98376"/>
          <p:cNvGrpSpPr/>
          <p:nvPr/>
        </p:nvGrpSpPr>
        <p:grpSpPr>
          <a:xfrm>
            <a:off x="4559300" y="4102100"/>
            <a:ext cx="385233" cy="478367"/>
            <a:chOff x="2154" y="1938"/>
            <a:chExt cx="182" cy="226"/>
          </a:xfrm>
        </p:grpSpPr>
        <p:sp>
          <p:nvSpPr>
            <p:cNvPr id="15420" name="直接连接符 98374"/>
            <p:cNvSpPr/>
            <p:nvPr/>
          </p:nvSpPr>
          <p:spPr>
            <a:xfrm>
              <a:off x="2154" y="1938"/>
              <a:ext cx="46" cy="226"/>
            </a:xfrm>
            <a:prstGeom prst="line">
              <a:avLst/>
            </a:prstGeom>
            <a:ln w="19050" cap="flat" cmpd="sng">
              <a:solidFill>
                <a:srgbClr val="FF0000"/>
              </a:solidFill>
              <a:prstDash val="solid"/>
              <a:round/>
              <a:headEnd type="none" w="med" len="med"/>
              <a:tailEnd type="none" w="med" len="med"/>
            </a:ln>
          </p:spPr>
        </p:sp>
        <p:sp>
          <p:nvSpPr>
            <p:cNvPr id="15421" name="直接连接符 98375"/>
            <p:cNvSpPr/>
            <p:nvPr/>
          </p:nvSpPr>
          <p:spPr>
            <a:xfrm flipH="1">
              <a:off x="2200" y="1938"/>
              <a:ext cx="136" cy="226"/>
            </a:xfrm>
            <a:prstGeom prst="line">
              <a:avLst/>
            </a:prstGeom>
            <a:ln w="19050" cap="flat" cmpd="sng">
              <a:solidFill>
                <a:srgbClr val="FF0000"/>
              </a:solidFill>
              <a:prstDash val="solid"/>
              <a:round/>
              <a:headEnd type="none" w="med" len="med"/>
              <a:tailEnd type="none" w="med" len="med"/>
            </a:ln>
          </p:spPr>
        </p:sp>
      </p:grpSp>
      <p:grpSp>
        <p:nvGrpSpPr>
          <p:cNvPr id="98381" name="组合 98380"/>
          <p:cNvGrpSpPr/>
          <p:nvPr/>
        </p:nvGrpSpPr>
        <p:grpSpPr>
          <a:xfrm>
            <a:off x="5232400" y="2755900"/>
            <a:ext cx="670984" cy="3363384"/>
            <a:chOff x="2472" y="1302"/>
            <a:chExt cx="317" cy="1589"/>
          </a:xfrm>
        </p:grpSpPr>
        <p:grpSp>
          <p:nvGrpSpPr>
            <p:cNvPr id="15423" name="组合 98372"/>
            <p:cNvGrpSpPr/>
            <p:nvPr/>
          </p:nvGrpSpPr>
          <p:grpSpPr>
            <a:xfrm>
              <a:off x="2472" y="1302"/>
              <a:ext cx="317" cy="1587"/>
              <a:chOff x="2472" y="1302"/>
              <a:chExt cx="317" cy="1587"/>
            </a:xfrm>
          </p:grpSpPr>
          <p:sp>
            <p:nvSpPr>
              <p:cNvPr id="15424" name="任意多边形 98370"/>
              <p:cNvSpPr/>
              <p:nvPr/>
            </p:nvSpPr>
            <p:spPr>
              <a:xfrm>
                <a:off x="2562" y="1665"/>
                <a:ext cx="227" cy="1224"/>
              </a:xfrm>
              <a:custGeom>
                <a:avLst/>
                <a:gdLst/>
                <a:ahLst/>
                <a:cxnLst/>
                <a:pathLst>
                  <a:path w="227" h="1224">
                    <a:moveTo>
                      <a:pt x="136" y="0"/>
                    </a:moveTo>
                    <a:lnTo>
                      <a:pt x="227" y="0"/>
                    </a:lnTo>
                    <a:lnTo>
                      <a:pt x="227" y="1224"/>
                    </a:lnTo>
                    <a:lnTo>
                      <a:pt x="0" y="1224"/>
                    </a:lnTo>
                  </a:path>
                </a:pathLst>
              </a:custGeom>
              <a:noFill/>
              <a:ln w="19050" cap="flat" cmpd="sng">
                <a:solidFill>
                  <a:srgbClr val="FF0000"/>
                </a:solidFill>
                <a:prstDash val="solid"/>
                <a:round/>
                <a:headEnd type="none" w="med" len="med"/>
                <a:tailEnd type="none" w="med" len="med"/>
              </a:ln>
            </p:spPr>
            <p:txBody>
              <a:bodyPr/>
              <a:p>
                <a:endParaRPr lang="zh-CN" altLang="en-US" sz="2400"/>
              </a:p>
            </p:txBody>
          </p:sp>
          <p:sp>
            <p:nvSpPr>
              <p:cNvPr id="15425" name="矩形 98371"/>
              <p:cNvSpPr/>
              <p:nvPr/>
            </p:nvSpPr>
            <p:spPr>
              <a:xfrm>
                <a:off x="2472" y="1302"/>
                <a:ext cx="215" cy="665"/>
              </a:xfrm>
              <a:prstGeom prst="rect">
                <a:avLst/>
              </a:prstGeom>
              <a:solidFill>
                <a:schemeClr val="bg1"/>
              </a:solidFill>
              <a:ln w="9525">
                <a:noFill/>
              </a:ln>
            </p:spPr>
            <p:txBody>
              <a:bodyPr wrap="none" anchor="t" anchorCtr="0">
                <a:spAutoFit/>
              </a:bodyPr>
              <a:p>
                <a:r>
                  <a:rPr lang="zh-CN" altLang="en-US" sz="2135" b="1" dirty="0">
                    <a:solidFill>
                      <a:srgbClr val="FF5050"/>
                    </a:solidFill>
                    <a:latin typeface="Arial" panose="020B0604020202020204" pitchFamily="34" charset="0"/>
                    <a:ea typeface="楷体_GB2312" pitchFamily="49" charset="-122"/>
                  </a:rPr>
                  <a:t>质</a:t>
                </a:r>
                <a:endParaRPr lang="zh-CN" altLang="en-US" sz="2135" b="1" dirty="0">
                  <a:solidFill>
                    <a:srgbClr val="FF5050"/>
                  </a:solidFill>
                  <a:latin typeface="Arial" panose="020B0604020202020204" pitchFamily="34" charset="0"/>
                  <a:ea typeface="楷体_GB2312" pitchFamily="49" charset="-122"/>
                </a:endParaRPr>
              </a:p>
              <a:p>
                <a:r>
                  <a:rPr lang="zh-CN" altLang="en-US" sz="2135" b="1" dirty="0">
                    <a:solidFill>
                      <a:srgbClr val="FF5050"/>
                    </a:solidFill>
                    <a:latin typeface="Arial" panose="020B0604020202020204" pitchFamily="34" charset="0"/>
                    <a:ea typeface="楷体_GB2312" pitchFamily="49" charset="-122"/>
                  </a:rPr>
                  <a:t>疑</a:t>
                </a:r>
                <a:endParaRPr lang="zh-CN" altLang="en-US" sz="2135" b="1" dirty="0">
                  <a:solidFill>
                    <a:srgbClr val="FF5050"/>
                  </a:solidFill>
                  <a:latin typeface="Arial" panose="020B0604020202020204" pitchFamily="34" charset="0"/>
                  <a:ea typeface="楷体_GB2312" pitchFamily="49" charset="-122"/>
                </a:endParaRPr>
              </a:p>
              <a:p>
                <a:r>
                  <a:rPr lang="zh-CN" altLang="en-US" sz="2135" b="1" dirty="0">
                    <a:solidFill>
                      <a:srgbClr val="FF5050"/>
                    </a:solidFill>
                    <a:latin typeface="Arial" panose="020B0604020202020204" pitchFamily="34" charset="0"/>
                    <a:ea typeface="楷体_GB2312" pitchFamily="49" charset="-122"/>
                  </a:rPr>
                  <a:t>创</a:t>
                </a:r>
                <a:endParaRPr lang="zh-CN" altLang="en-US" sz="2135" b="1" dirty="0">
                  <a:solidFill>
                    <a:srgbClr val="FF5050"/>
                  </a:solidFill>
                  <a:latin typeface="Arial" panose="020B0604020202020204" pitchFamily="34" charset="0"/>
                  <a:ea typeface="楷体_GB2312" pitchFamily="49" charset="-122"/>
                </a:endParaRPr>
              </a:p>
              <a:p>
                <a:r>
                  <a:rPr lang="zh-CN" altLang="en-US" sz="2135" b="1" dirty="0">
                    <a:solidFill>
                      <a:srgbClr val="FF5050"/>
                    </a:solidFill>
                    <a:latin typeface="Arial" panose="020B0604020202020204" pitchFamily="34" charset="0"/>
                    <a:ea typeface="楷体_GB2312" pitchFamily="49" charset="-122"/>
                  </a:rPr>
                  <a:t>新</a:t>
                </a:r>
                <a:endParaRPr lang="zh-CN" altLang="en-US" sz="2135" b="1" dirty="0">
                  <a:solidFill>
                    <a:srgbClr val="FF5050"/>
                  </a:solidFill>
                  <a:latin typeface="Arial" panose="020B0604020202020204" pitchFamily="34" charset="0"/>
                  <a:ea typeface="楷体_GB2312" pitchFamily="49" charset="-122"/>
                </a:endParaRPr>
              </a:p>
            </p:txBody>
          </p:sp>
        </p:grpSp>
        <p:sp>
          <p:nvSpPr>
            <p:cNvPr id="15426" name="直接连接符 98378"/>
            <p:cNvSpPr/>
            <p:nvPr/>
          </p:nvSpPr>
          <p:spPr>
            <a:xfrm flipH="1">
              <a:off x="2550" y="2891"/>
              <a:ext cx="137" cy="0"/>
            </a:xfrm>
            <a:prstGeom prst="line">
              <a:avLst/>
            </a:prstGeom>
            <a:ln w="19050" cap="flat" cmpd="sng">
              <a:solidFill>
                <a:srgbClr val="FF0000"/>
              </a:solidFill>
              <a:prstDash val="solid"/>
              <a:round/>
              <a:headEnd type="none" w="med" len="med"/>
              <a:tailEnd type="triangle" w="med" len="med"/>
            </a:ln>
          </p:spPr>
        </p:sp>
      </p:grpSp>
      <p:grpSp>
        <p:nvGrpSpPr>
          <p:cNvPr id="98383" name="组合 98382"/>
          <p:cNvGrpSpPr/>
          <p:nvPr/>
        </p:nvGrpSpPr>
        <p:grpSpPr>
          <a:xfrm>
            <a:off x="3600451" y="2660651"/>
            <a:ext cx="863600" cy="2787649"/>
            <a:chOff x="1701" y="1257"/>
            <a:chExt cx="408" cy="1317"/>
          </a:xfrm>
        </p:grpSpPr>
        <p:grpSp>
          <p:nvGrpSpPr>
            <p:cNvPr id="15428" name="组合 98373"/>
            <p:cNvGrpSpPr/>
            <p:nvPr/>
          </p:nvGrpSpPr>
          <p:grpSpPr>
            <a:xfrm>
              <a:off x="1701" y="1257"/>
              <a:ext cx="408" cy="1316"/>
              <a:chOff x="1701" y="1257"/>
              <a:chExt cx="408" cy="1316"/>
            </a:xfrm>
          </p:grpSpPr>
          <p:sp>
            <p:nvSpPr>
              <p:cNvPr id="15429" name="矩形 98367"/>
              <p:cNvSpPr/>
              <p:nvPr/>
            </p:nvSpPr>
            <p:spPr>
              <a:xfrm>
                <a:off x="1791" y="1257"/>
                <a:ext cx="318" cy="752"/>
              </a:xfrm>
              <a:prstGeom prst="rect">
                <a:avLst/>
              </a:prstGeom>
              <a:solidFill>
                <a:schemeClr val="bg1"/>
              </a:solidFill>
              <a:ln w="9525">
                <a:noFill/>
              </a:ln>
            </p:spPr>
            <p:txBody>
              <a:bodyPr anchor="t" anchorCtr="0">
                <a:spAutoFit/>
              </a:bodyPr>
              <a:p>
                <a:pPr>
                  <a:lnSpc>
                    <a:spcPct val="114000"/>
                  </a:lnSpc>
                </a:pPr>
                <a:r>
                  <a:rPr lang="zh-CN" altLang="en-US" sz="2135" b="1" dirty="0">
                    <a:solidFill>
                      <a:srgbClr val="FF5050"/>
                    </a:solidFill>
                    <a:latin typeface="Arial" panose="020B0604020202020204" pitchFamily="34" charset="0"/>
                    <a:ea typeface="楷体_GB2312" pitchFamily="49" charset="-122"/>
                  </a:rPr>
                  <a:t>模</a:t>
                </a:r>
                <a:endParaRPr lang="zh-CN" altLang="en-US" sz="2135" b="1" dirty="0">
                  <a:solidFill>
                    <a:srgbClr val="FF5050"/>
                  </a:solidFill>
                  <a:latin typeface="Arial" panose="020B0604020202020204" pitchFamily="34" charset="0"/>
                  <a:ea typeface="楷体_GB2312" pitchFamily="49" charset="-122"/>
                </a:endParaRPr>
              </a:p>
              <a:p>
                <a:pPr>
                  <a:lnSpc>
                    <a:spcPct val="114000"/>
                  </a:lnSpc>
                </a:pPr>
                <a:r>
                  <a:rPr lang="zh-CN" altLang="en-US" sz="2135" b="1" dirty="0">
                    <a:solidFill>
                      <a:srgbClr val="FF5050"/>
                    </a:solidFill>
                    <a:latin typeface="Arial" panose="020B0604020202020204" pitchFamily="34" charset="0"/>
                    <a:ea typeface="楷体_GB2312" pitchFamily="49" charset="-122"/>
                  </a:rPr>
                  <a:t>型</a:t>
                </a:r>
                <a:endParaRPr lang="zh-CN" altLang="en-US" sz="2135" b="1" dirty="0">
                  <a:solidFill>
                    <a:srgbClr val="FF5050"/>
                  </a:solidFill>
                  <a:latin typeface="Arial" panose="020B0604020202020204" pitchFamily="34" charset="0"/>
                  <a:ea typeface="楷体_GB2312" pitchFamily="49" charset="-122"/>
                </a:endParaRPr>
              </a:p>
              <a:p>
                <a:pPr>
                  <a:lnSpc>
                    <a:spcPct val="114000"/>
                  </a:lnSpc>
                </a:pPr>
                <a:r>
                  <a:rPr lang="zh-CN" altLang="en-US" sz="2135" b="1" dirty="0">
                    <a:solidFill>
                      <a:srgbClr val="FF5050"/>
                    </a:solidFill>
                    <a:latin typeface="Arial" panose="020B0604020202020204" pitchFamily="34" charset="0"/>
                    <a:ea typeface="楷体_GB2312" pitchFamily="49" charset="-122"/>
                  </a:rPr>
                  <a:t>建</a:t>
                </a:r>
                <a:endParaRPr lang="zh-CN" altLang="en-US" sz="2135" b="1" dirty="0">
                  <a:solidFill>
                    <a:srgbClr val="FF5050"/>
                  </a:solidFill>
                  <a:latin typeface="Arial" panose="020B0604020202020204" pitchFamily="34" charset="0"/>
                  <a:ea typeface="楷体_GB2312" pitchFamily="49" charset="-122"/>
                </a:endParaRPr>
              </a:p>
              <a:p>
                <a:pPr>
                  <a:lnSpc>
                    <a:spcPct val="114000"/>
                  </a:lnSpc>
                </a:pPr>
                <a:r>
                  <a:rPr lang="zh-CN" altLang="en-US" sz="2135" b="1" dirty="0">
                    <a:solidFill>
                      <a:srgbClr val="FF5050"/>
                    </a:solidFill>
                    <a:latin typeface="Arial" panose="020B0604020202020204" pitchFamily="34" charset="0"/>
                    <a:ea typeface="楷体_GB2312" pitchFamily="49" charset="-122"/>
                  </a:rPr>
                  <a:t>构</a:t>
                </a:r>
                <a:endParaRPr lang="zh-CN" altLang="en-US" sz="2135" b="1" dirty="0">
                  <a:solidFill>
                    <a:srgbClr val="FF5050"/>
                  </a:solidFill>
                  <a:latin typeface="Arial" panose="020B0604020202020204" pitchFamily="34" charset="0"/>
                  <a:ea typeface="楷体_GB2312" pitchFamily="49" charset="-122"/>
                </a:endParaRPr>
              </a:p>
            </p:txBody>
          </p:sp>
          <p:sp>
            <p:nvSpPr>
              <p:cNvPr id="15430" name="任意多边形 98369"/>
              <p:cNvSpPr/>
              <p:nvPr/>
            </p:nvSpPr>
            <p:spPr>
              <a:xfrm>
                <a:off x="1701" y="1665"/>
                <a:ext cx="90" cy="908"/>
              </a:xfrm>
              <a:custGeom>
                <a:avLst/>
                <a:gdLst/>
                <a:ahLst/>
                <a:cxnLst/>
                <a:pathLst>
                  <a:path w="90" h="908">
                    <a:moveTo>
                      <a:pt x="90" y="0"/>
                    </a:moveTo>
                    <a:lnTo>
                      <a:pt x="0" y="0"/>
                    </a:lnTo>
                    <a:lnTo>
                      <a:pt x="0" y="908"/>
                    </a:lnTo>
                    <a:lnTo>
                      <a:pt x="90" y="908"/>
                    </a:lnTo>
                  </a:path>
                </a:pathLst>
              </a:custGeom>
              <a:noFill/>
              <a:ln w="19050" cap="flat" cmpd="sng">
                <a:solidFill>
                  <a:srgbClr val="FF0000"/>
                </a:solidFill>
                <a:prstDash val="solid"/>
                <a:round/>
                <a:headEnd type="none" w="med" len="med"/>
                <a:tailEnd type="none" w="med" len="med"/>
              </a:ln>
            </p:spPr>
            <p:txBody>
              <a:bodyPr/>
              <a:p>
                <a:endParaRPr lang="zh-CN" altLang="en-US" sz="2400"/>
              </a:p>
            </p:txBody>
          </p:sp>
        </p:grpSp>
        <p:sp>
          <p:nvSpPr>
            <p:cNvPr id="15431" name="直接连接符 98379"/>
            <p:cNvSpPr/>
            <p:nvPr/>
          </p:nvSpPr>
          <p:spPr>
            <a:xfrm>
              <a:off x="1715" y="2574"/>
              <a:ext cx="91" cy="0"/>
            </a:xfrm>
            <a:prstGeom prst="line">
              <a:avLst/>
            </a:prstGeom>
            <a:ln w="19050" cap="flat" cmpd="sng">
              <a:solidFill>
                <a:srgbClr val="FF0000"/>
              </a:solidFill>
              <a:prstDash val="solid"/>
              <a:round/>
              <a:headEnd type="none" w="med" len="med"/>
              <a:tailEnd type="triangle" w="med" len="med"/>
            </a:ln>
          </p:spPr>
        </p:sp>
      </p:grpSp>
      <p:sp>
        <p:nvSpPr>
          <p:cNvPr id="15432" name="文本框 1"/>
          <p:cNvSpPr txBox="1"/>
          <p:nvPr/>
        </p:nvSpPr>
        <p:spPr>
          <a:xfrm>
            <a:off x="1422400" y="6400800"/>
            <a:ext cx="8322733" cy="460375"/>
          </a:xfrm>
          <a:prstGeom prst="rect">
            <a:avLst/>
          </a:prstGeom>
          <a:noFill/>
          <a:ln w="9525">
            <a:noFill/>
          </a:ln>
        </p:spPr>
        <p:txBody>
          <a:bodyPr anchor="t" anchorCtr="0">
            <a:spAutoFit/>
          </a:bodyPr>
          <a:p>
            <a:r>
              <a:rPr lang="zh-CN" altLang="en-US" sz="2400" b="1" dirty="0">
                <a:solidFill>
                  <a:srgbClr val="0000FF"/>
                </a:solidFill>
                <a:latin typeface="楷体" panose="02010609060101010101" pitchFamily="49" charset="-122"/>
                <a:ea typeface="楷体" panose="02010609060101010101" pitchFamily="49" charset="-122"/>
              </a:rPr>
              <a:t>关键能力是学科素养的基础，学科素养是关键能力的升华</a:t>
            </a:r>
            <a:endParaRPr lang="zh-CN" altLang="en-US" sz="2400" b="1" dirty="0">
              <a:solidFill>
                <a:srgbClr val="0000FF"/>
              </a:solidFill>
              <a:latin typeface="楷体" panose="02010609060101010101" pitchFamily="49" charset="-122"/>
              <a:ea typeface="楷体" panose="02010609060101010101" pitchFamily="49"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矩形 11474"/>
          <p:cNvSpPr/>
          <p:nvPr/>
        </p:nvSpPr>
        <p:spPr>
          <a:xfrm>
            <a:off x="1524000" y="3357033"/>
            <a:ext cx="9144000" cy="0"/>
          </a:xfrm>
          <a:prstGeom prst="rect">
            <a:avLst/>
          </a:prstGeom>
          <a:noFill/>
          <a:ln w="9525">
            <a:noFill/>
          </a:ln>
        </p:spPr>
        <p:txBody>
          <a:bodyPr anchor="t" anchorCtr="0"/>
          <a:p>
            <a:endParaRPr lang="zh-CN" altLang="en-US" sz="135" dirty="0">
              <a:latin typeface="Arial" panose="020B0604020202020204" pitchFamily="34" charset="0"/>
              <a:ea typeface="宋体" pitchFamily="2" charset="-122"/>
            </a:endParaRPr>
          </a:p>
        </p:txBody>
      </p:sp>
      <p:sp>
        <p:nvSpPr>
          <p:cNvPr id="16386" name="Rectangle 60"/>
          <p:cNvSpPr/>
          <p:nvPr/>
        </p:nvSpPr>
        <p:spPr>
          <a:xfrm>
            <a:off x="3407833" y="624417"/>
            <a:ext cx="4881033" cy="583565"/>
          </a:xfrm>
          <a:prstGeom prst="rect">
            <a:avLst/>
          </a:prstGeom>
          <a:solidFill>
            <a:srgbClr val="CCFFFF"/>
          </a:solidFill>
          <a:ln w="9525" cap="flat" cmpd="sng">
            <a:solidFill>
              <a:srgbClr val="FF9900"/>
            </a:solidFill>
            <a:prstDash val="solid"/>
            <a:miter/>
            <a:headEnd type="none" w="med" len="med"/>
            <a:tailEnd type="none" w="med" len="med"/>
          </a:ln>
        </p:spPr>
        <p:txBody>
          <a:bodyPr wrap="square" anchor="t" anchorCtr="0">
            <a:spAutoFit/>
          </a:bodyPr>
          <a:p>
            <a:r>
              <a:rPr lang="en-US" altLang="zh-CN" sz="3200">
                <a:solidFill>
                  <a:srgbClr val="FF0000"/>
                </a:solidFill>
                <a:latin typeface="Arial" panose="020B0604020202020204" pitchFamily="34" charset="0"/>
                <a:ea typeface="黑体" panose="02010609060101010101" pitchFamily="2" charset="-122"/>
              </a:rPr>
              <a:t>     2023</a:t>
            </a:r>
            <a:r>
              <a:rPr lang="zh-CN" altLang="en-US" sz="3200">
                <a:solidFill>
                  <a:srgbClr val="FF0000"/>
                </a:solidFill>
                <a:latin typeface="Arial" panose="020B0604020202020204" pitchFamily="34" charset="0"/>
                <a:ea typeface="黑体" panose="02010609060101010101" pitchFamily="2" charset="-122"/>
              </a:rPr>
              <a:t>年命题趋势分析</a:t>
            </a:r>
            <a:r>
              <a:rPr lang="zh-CN" altLang="en-US" sz="3200" b="1" dirty="0">
                <a:solidFill>
                  <a:srgbClr val="FF0000"/>
                </a:solidFill>
                <a:latin typeface="Arial" panose="020B0604020202020204" pitchFamily="34" charset="0"/>
                <a:ea typeface="黑体" panose="02010609060101010101" pitchFamily="2" charset="-122"/>
              </a:rPr>
              <a:t> </a:t>
            </a:r>
            <a:endParaRPr lang="zh-CN" altLang="en-US" sz="3200" b="1" dirty="0">
              <a:solidFill>
                <a:srgbClr val="FF0000"/>
              </a:solidFill>
              <a:latin typeface="Arial" panose="020B0604020202020204" pitchFamily="34" charset="0"/>
              <a:ea typeface="黑体" panose="02010609060101010101" pitchFamily="2" charset="-122"/>
            </a:endParaRPr>
          </a:p>
        </p:txBody>
      </p:sp>
      <p:sp>
        <p:nvSpPr>
          <p:cNvPr id="7170" name="文本框 2"/>
          <p:cNvSpPr txBox="1"/>
          <p:nvPr/>
        </p:nvSpPr>
        <p:spPr>
          <a:xfrm>
            <a:off x="2256367" y="2372784"/>
            <a:ext cx="7702551" cy="583565"/>
          </a:xfrm>
          <a:prstGeom prst="rect">
            <a:avLst/>
          </a:prstGeom>
          <a:noFill/>
          <a:ln w="9525">
            <a:noFill/>
          </a:ln>
        </p:spPr>
        <p:txBody>
          <a:bodyPr anchor="t" anchorCtr="0">
            <a:spAutoFit/>
          </a:bodyPr>
          <a:p>
            <a:r>
              <a:rPr lang="en-US" altLang="zh-CN" sz="3200" b="1">
                <a:solidFill>
                  <a:srgbClr val="0000FF"/>
                </a:solidFill>
                <a:latin typeface="Verdana" panose="020B0604030504040204" pitchFamily="34" charset="0"/>
                <a:ea typeface="宋体" pitchFamily="2" charset="-122"/>
              </a:rPr>
              <a:t>1.</a:t>
            </a:r>
            <a:r>
              <a:rPr lang="zh-CN" altLang="en-US" sz="3200" b="1">
                <a:solidFill>
                  <a:srgbClr val="0000FF"/>
                </a:solidFill>
                <a:latin typeface="Verdana" panose="020B0604030504040204" pitchFamily="34" charset="0"/>
                <a:ea typeface="宋体" pitchFamily="2" charset="-122"/>
              </a:rPr>
              <a:t>联系</a:t>
            </a:r>
            <a:r>
              <a:rPr lang="zh-CN" altLang="zh-CN" sz="3200" b="1">
                <a:solidFill>
                  <a:srgbClr val="0000FF"/>
                </a:solidFill>
                <a:latin typeface="Verdana" panose="020B0604030504040204" pitchFamily="34" charset="0"/>
                <a:ea typeface="宋体" pitchFamily="2" charset="-122"/>
              </a:rPr>
              <a:t>实际情景化－－－－注重应用</a:t>
            </a:r>
            <a:endParaRPr lang="zh-CN" altLang="zh-CN" sz="3200" b="1">
              <a:solidFill>
                <a:srgbClr val="0000FF"/>
              </a:solidFill>
              <a:latin typeface="Verdana" panose="020B0604030504040204" pitchFamily="34" charset="0"/>
              <a:ea typeface="宋体" pitchFamily="2" charset="-122"/>
            </a:endParaRPr>
          </a:p>
        </p:txBody>
      </p:sp>
      <p:sp>
        <p:nvSpPr>
          <p:cNvPr id="2" name="文本框 2"/>
          <p:cNvSpPr txBox="1"/>
          <p:nvPr/>
        </p:nvSpPr>
        <p:spPr>
          <a:xfrm>
            <a:off x="2256367" y="3141133"/>
            <a:ext cx="7702551" cy="583565"/>
          </a:xfrm>
          <a:prstGeom prst="rect">
            <a:avLst/>
          </a:prstGeom>
          <a:noFill/>
          <a:ln w="9525">
            <a:noFill/>
          </a:ln>
        </p:spPr>
        <p:txBody>
          <a:bodyPr anchor="t" anchorCtr="0">
            <a:spAutoFit/>
          </a:bodyPr>
          <a:p>
            <a:r>
              <a:rPr lang="en-US" altLang="zh-CN" sz="3200" b="1">
                <a:solidFill>
                  <a:srgbClr val="0000FF"/>
                </a:solidFill>
                <a:latin typeface="Verdana" panose="020B0604030504040204" pitchFamily="34" charset="0"/>
                <a:ea typeface="宋体" pitchFamily="2" charset="-122"/>
              </a:rPr>
              <a:t>2.</a:t>
            </a:r>
            <a:r>
              <a:rPr lang="zh-CN" altLang="en-US" sz="3200" b="1">
                <a:solidFill>
                  <a:srgbClr val="0000FF"/>
                </a:solidFill>
                <a:latin typeface="Verdana" panose="020B0604030504040204" pitchFamily="34" charset="0"/>
                <a:ea typeface="宋体" pitchFamily="2" charset="-122"/>
              </a:rPr>
              <a:t>考点知识灵活性</a:t>
            </a:r>
            <a:r>
              <a:rPr lang="zh-CN" altLang="zh-CN" sz="3200" b="1">
                <a:solidFill>
                  <a:srgbClr val="0000FF"/>
                </a:solidFill>
                <a:latin typeface="Verdana" panose="020B0604030504040204" pitchFamily="34" charset="0"/>
                <a:ea typeface="宋体" pitchFamily="2" charset="-122"/>
              </a:rPr>
              <a:t>－－－－迁移融通</a:t>
            </a:r>
            <a:endParaRPr lang="zh-CN" altLang="zh-CN" sz="3200" b="1">
              <a:solidFill>
                <a:srgbClr val="0000FF"/>
              </a:solidFill>
              <a:latin typeface="Verdana" panose="020B0604030504040204" pitchFamily="34" charset="0"/>
              <a:ea typeface="宋体" pitchFamily="2" charset="-122"/>
            </a:endParaRPr>
          </a:p>
        </p:txBody>
      </p:sp>
      <p:sp>
        <p:nvSpPr>
          <p:cNvPr id="3" name="文本框 2"/>
          <p:cNvSpPr txBox="1"/>
          <p:nvPr/>
        </p:nvSpPr>
        <p:spPr>
          <a:xfrm>
            <a:off x="2256367" y="4004733"/>
            <a:ext cx="7702551" cy="583565"/>
          </a:xfrm>
          <a:prstGeom prst="rect">
            <a:avLst/>
          </a:prstGeom>
          <a:noFill/>
          <a:ln w="9525">
            <a:noFill/>
          </a:ln>
        </p:spPr>
        <p:txBody>
          <a:bodyPr anchor="t" anchorCtr="0">
            <a:spAutoFit/>
          </a:bodyPr>
          <a:p>
            <a:r>
              <a:rPr lang="en-US" altLang="zh-CN" sz="3200" b="1">
                <a:solidFill>
                  <a:srgbClr val="0000FF"/>
                </a:solidFill>
                <a:latin typeface="Verdana" panose="020B0604030504040204" pitchFamily="34" charset="0"/>
                <a:ea typeface="宋体" pitchFamily="2" charset="-122"/>
              </a:rPr>
              <a:t>3.</a:t>
            </a:r>
            <a:r>
              <a:rPr lang="zh-CN" altLang="en-US" sz="3200" b="1">
                <a:solidFill>
                  <a:srgbClr val="0000FF"/>
                </a:solidFill>
                <a:latin typeface="Verdana" panose="020B0604030504040204" pitchFamily="34" charset="0"/>
                <a:ea typeface="宋体" pitchFamily="2" charset="-122"/>
              </a:rPr>
              <a:t>思维突出模型化</a:t>
            </a:r>
            <a:r>
              <a:rPr lang="zh-CN" altLang="zh-CN" sz="3200" b="1">
                <a:solidFill>
                  <a:srgbClr val="0000FF"/>
                </a:solidFill>
                <a:latin typeface="Verdana" panose="020B0604030504040204" pitchFamily="34" charset="0"/>
                <a:ea typeface="宋体" pitchFamily="2" charset="-122"/>
              </a:rPr>
              <a:t>－－－－关键能力</a:t>
            </a:r>
            <a:endParaRPr lang="zh-CN" altLang="zh-CN" sz="3200" b="1">
              <a:solidFill>
                <a:srgbClr val="0000FF"/>
              </a:solidFill>
              <a:latin typeface="Verdana" panose="020B0604030504040204" pitchFamily="34" charset="0"/>
              <a:ea typeface="宋体" pitchFamily="2" charset="-122"/>
            </a:endParaRPr>
          </a:p>
        </p:txBody>
      </p:sp>
      <p:sp>
        <p:nvSpPr>
          <p:cNvPr id="4" name="文本框 2"/>
          <p:cNvSpPr txBox="1"/>
          <p:nvPr/>
        </p:nvSpPr>
        <p:spPr>
          <a:xfrm>
            <a:off x="2256367" y="4773084"/>
            <a:ext cx="7702551" cy="583565"/>
          </a:xfrm>
          <a:prstGeom prst="rect">
            <a:avLst/>
          </a:prstGeom>
          <a:noFill/>
          <a:ln w="9525">
            <a:noFill/>
          </a:ln>
        </p:spPr>
        <p:txBody>
          <a:bodyPr anchor="t" anchorCtr="0">
            <a:spAutoFit/>
          </a:bodyPr>
          <a:p>
            <a:r>
              <a:rPr lang="en-US" altLang="zh-CN" sz="3200" b="1">
                <a:solidFill>
                  <a:srgbClr val="0000FF"/>
                </a:solidFill>
                <a:latin typeface="Verdana" panose="020B0604030504040204" pitchFamily="34" charset="0"/>
                <a:ea typeface="宋体" pitchFamily="2" charset="-122"/>
              </a:rPr>
              <a:t>4.</a:t>
            </a:r>
            <a:r>
              <a:rPr lang="zh-CN" altLang="en-US" sz="3200" b="1">
                <a:solidFill>
                  <a:srgbClr val="0000FF"/>
                </a:solidFill>
                <a:latin typeface="Verdana" panose="020B0604030504040204" pitchFamily="34" charset="0"/>
                <a:ea typeface="宋体" pitchFamily="2" charset="-122"/>
              </a:rPr>
              <a:t>选题设问开放性</a:t>
            </a:r>
            <a:r>
              <a:rPr lang="zh-CN" altLang="zh-CN" sz="3200" b="1">
                <a:solidFill>
                  <a:srgbClr val="0000FF"/>
                </a:solidFill>
                <a:latin typeface="Verdana" panose="020B0604030504040204" pitchFamily="34" charset="0"/>
                <a:ea typeface="宋体" pitchFamily="2" charset="-122"/>
              </a:rPr>
              <a:t>－－－－体现创新</a:t>
            </a:r>
            <a:endParaRPr lang="zh-CN" altLang="zh-CN" sz="3200" b="1">
              <a:solidFill>
                <a:srgbClr val="0000FF"/>
              </a:solidFill>
              <a:latin typeface="Verdana" panose="020B0604030504040204" pitchFamily="34" charset="0"/>
              <a:ea typeface="宋体" pitchFamily="2" charset="-122"/>
            </a:endParaRPr>
          </a:p>
        </p:txBody>
      </p:sp>
      <p:sp>
        <p:nvSpPr>
          <p:cNvPr id="117769" name="Text Box 9"/>
          <p:cNvSpPr txBox="1"/>
          <p:nvPr/>
        </p:nvSpPr>
        <p:spPr>
          <a:xfrm>
            <a:off x="1274233" y="1509607"/>
            <a:ext cx="9815407" cy="501650"/>
          </a:xfrm>
          <a:prstGeom prst="rect">
            <a:avLst/>
          </a:prstGeom>
          <a:noFill/>
          <a:ln w="9525">
            <a:noFill/>
          </a:ln>
        </p:spPr>
        <p:txBody>
          <a:bodyPr wrap="square" anchor="t" anchorCtr="0">
            <a:spAutoFit/>
          </a:bodyPr>
          <a:p>
            <a:pPr>
              <a:spcBef>
                <a:spcPct val="50000"/>
              </a:spcBef>
            </a:pPr>
            <a:r>
              <a:rPr lang="zh-CN" altLang="en-US" sz="2665" b="1" dirty="0">
                <a:solidFill>
                  <a:srgbClr val="0000FF"/>
                </a:solidFill>
                <a:sym typeface="+mn-ea"/>
              </a:rPr>
              <a:t>稳中求变，稳中求新，</a:t>
            </a:r>
            <a:r>
              <a:rPr lang="zh-CN" altLang="en-US" sz="2665" b="1" dirty="0">
                <a:solidFill>
                  <a:srgbClr val="0000FF"/>
                </a:solidFill>
                <a:latin typeface="Arial" panose="020B0604020202020204" pitchFamily="34" charset="0"/>
                <a:ea typeface="宋体" pitchFamily="2" charset="-122"/>
              </a:rPr>
              <a:t>以主干知识为重点，以重点知识出难点</a:t>
            </a:r>
            <a:endParaRPr lang="zh-CN" altLang="en-US" sz="2665" b="1" dirty="0">
              <a:solidFill>
                <a:srgbClr val="0000FF"/>
              </a:solidFill>
              <a:latin typeface="Arial" panose="020B0604020202020204" pitchFamily="34" charset="0"/>
              <a:ea typeface="宋体" pitchFamily="2" charset="-122"/>
            </a:endParaRPr>
          </a:p>
        </p:txBody>
      </p:sp>
      <p:sp>
        <p:nvSpPr>
          <p:cNvPr id="5" name="文本框 2"/>
          <p:cNvSpPr txBox="1"/>
          <p:nvPr/>
        </p:nvSpPr>
        <p:spPr>
          <a:xfrm>
            <a:off x="2256367" y="5541433"/>
            <a:ext cx="7702551" cy="583565"/>
          </a:xfrm>
          <a:prstGeom prst="rect">
            <a:avLst/>
          </a:prstGeom>
          <a:noFill/>
          <a:ln w="9525">
            <a:noFill/>
          </a:ln>
        </p:spPr>
        <p:txBody>
          <a:bodyPr anchor="t" anchorCtr="0">
            <a:spAutoFit/>
          </a:bodyPr>
          <a:p>
            <a:r>
              <a:rPr lang="en-US" altLang="zh-CN" sz="3200" b="1">
                <a:solidFill>
                  <a:srgbClr val="0000FF"/>
                </a:solidFill>
                <a:latin typeface="Verdana" panose="020B0604030504040204" pitchFamily="34" charset="0"/>
                <a:ea typeface="宋体" pitchFamily="2" charset="-122"/>
              </a:rPr>
              <a:t>5.</a:t>
            </a:r>
            <a:r>
              <a:rPr lang="zh-CN" altLang="en-US" sz="3200" b="1" dirty="0">
                <a:solidFill>
                  <a:srgbClr val="0000FF"/>
                </a:solidFill>
                <a:latin typeface="Verdana" panose="020B0604030504040204" pitchFamily="34" charset="0"/>
                <a:ea typeface="宋体" pitchFamily="2" charset="-122"/>
              </a:rPr>
              <a:t>实验加强探究性</a:t>
            </a:r>
            <a:r>
              <a:rPr lang="zh-CN" altLang="zh-CN" sz="3200" b="1" dirty="0">
                <a:solidFill>
                  <a:srgbClr val="0000FF"/>
                </a:solidFill>
                <a:latin typeface="Verdana" panose="020B0604030504040204" pitchFamily="34" charset="0"/>
                <a:ea typeface="宋体" pitchFamily="2" charset="-122"/>
              </a:rPr>
              <a:t>－－－－</a:t>
            </a:r>
            <a:r>
              <a:rPr lang="zh-CN" altLang="en-US" sz="3200" b="1" dirty="0">
                <a:solidFill>
                  <a:srgbClr val="0000FF"/>
                </a:solidFill>
                <a:latin typeface="Verdana" panose="020B0604030504040204" pitchFamily="34" charset="0"/>
                <a:ea typeface="宋体" pitchFamily="2" charset="-122"/>
              </a:rPr>
              <a:t>实验设计</a:t>
            </a:r>
            <a:endParaRPr lang="zh-CN" altLang="zh-CN" sz="3200" b="1">
              <a:solidFill>
                <a:srgbClr val="0000FF"/>
              </a:solidFill>
              <a:latin typeface="Verdana" panose="020B0604030504040204" pitchFamily="34" charset="0"/>
              <a:ea typeface="宋体" pitchFamily="2"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7221" name="文本框 5"/>
          <p:cNvSpPr txBox="1"/>
          <p:nvPr/>
        </p:nvSpPr>
        <p:spPr>
          <a:xfrm>
            <a:off x="1104053" y="1967653"/>
            <a:ext cx="9877213" cy="960967"/>
          </a:xfrm>
          <a:prstGeom prst="rect">
            <a:avLst/>
          </a:prstGeom>
          <a:noFill/>
          <a:ln w="9525">
            <a:noFill/>
          </a:ln>
        </p:spPr>
        <p:txBody>
          <a:bodyPr wrap="square" anchor="t" anchorCtr="0">
            <a:noAutofit/>
          </a:bodyPr>
          <a:p>
            <a:r>
              <a:rPr lang="zh-CN" altLang="en-US" sz="2665" b="1" dirty="0">
                <a:latin typeface="Arial" panose="020B0604020202020204" pitchFamily="34" charset="0"/>
                <a:ea typeface="宋体" pitchFamily="2" charset="-122"/>
              </a:rPr>
              <a:t>二轮复习的</a:t>
            </a:r>
            <a:r>
              <a:rPr lang="zh-CN" altLang="en-US" sz="2665" b="1" dirty="0">
                <a:solidFill>
                  <a:srgbClr val="FF0000"/>
                </a:solidFill>
                <a:latin typeface="Arial" panose="020B0604020202020204" pitchFamily="34" charset="0"/>
                <a:ea typeface="宋体" pitchFamily="2" charset="-122"/>
              </a:rPr>
              <a:t>思路线索：</a:t>
            </a:r>
            <a:r>
              <a:rPr lang="en-US" altLang="zh-CN" sz="2665" b="1">
                <a:solidFill>
                  <a:srgbClr val="FF0000"/>
                </a:solidFill>
                <a:latin typeface="Arial" panose="020B0604020202020204" pitchFamily="34" charset="0"/>
                <a:ea typeface="宋体" pitchFamily="2" charset="-122"/>
              </a:rPr>
              <a:t>  </a:t>
            </a:r>
            <a:r>
              <a:rPr lang="zh-CN" altLang="en-US" sz="2665" b="1" dirty="0">
                <a:solidFill>
                  <a:srgbClr val="1818FF"/>
                </a:solidFill>
                <a:latin typeface="Arial" panose="020B0604020202020204" pitchFamily="34" charset="0"/>
                <a:ea typeface="宋体" pitchFamily="2" charset="-122"/>
              </a:rPr>
              <a:t>知识为基石</a:t>
            </a:r>
            <a:r>
              <a:rPr lang="zh-CN" altLang="en-US" sz="2665" b="1" dirty="0">
                <a:solidFill>
                  <a:srgbClr val="1818FF"/>
                </a:solidFill>
                <a:sym typeface="+mn-ea"/>
              </a:rPr>
              <a:t>、</a:t>
            </a:r>
            <a:r>
              <a:rPr lang="zh-CN" altLang="en-US" sz="2665" b="1" dirty="0">
                <a:solidFill>
                  <a:srgbClr val="1818FF"/>
                </a:solidFill>
                <a:latin typeface="Arial" panose="020B0604020202020204" pitchFamily="34" charset="0"/>
                <a:ea typeface="宋体" pitchFamily="2" charset="-122"/>
              </a:rPr>
              <a:t>训练为主线、</a:t>
            </a:r>
            <a:endParaRPr lang="zh-CN" altLang="en-US" sz="2665" b="1" dirty="0">
              <a:solidFill>
                <a:srgbClr val="1818FF"/>
              </a:solidFill>
              <a:latin typeface="Arial" panose="020B0604020202020204" pitchFamily="34" charset="0"/>
              <a:ea typeface="宋体" pitchFamily="2" charset="-122"/>
            </a:endParaRPr>
          </a:p>
          <a:p>
            <a:r>
              <a:rPr lang="zh-CN" altLang="en-US" sz="2665" b="1" dirty="0">
                <a:solidFill>
                  <a:srgbClr val="1818FF"/>
                </a:solidFill>
                <a:latin typeface="Arial" panose="020B0604020202020204" pitchFamily="34" charset="0"/>
                <a:ea typeface="宋体" pitchFamily="2" charset="-122"/>
              </a:rPr>
              <a:t> </a:t>
            </a:r>
            <a:r>
              <a:rPr lang="en-US" altLang="zh-CN" sz="2665" b="1" dirty="0">
                <a:solidFill>
                  <a:srgbClr val="1818FF"/>
                </a:solidFill>
                <a:latin typeface="Arial" panose="020B0604020202020204" pitchFamily="34" charset="0"/>
                <a:ea typeface="宋体" pitchFamily="2" charset="-122"/>
              </a:rPr>
              <a:t>                                     </a:t>
            </a:r>
            <a:r>
              <a:rPr lang="zh-CN" altLang="en-US" sz="2665" b="1" dirty="0">
                <a:solidFill>
                  <a:srgbClr val="1818FF"/>
                </a:solidFill>
                <a:latin typeface="Arial" panose="020B0604020202020204" pitchFamily="34" charset="0"/>
                <a:ea typeface="宋体" pitchFamily="2" charset="-122"/>
              </a:rPr>
              <a:t>思维为核心、能力为目标</a:t>
            </a:r>
            <a:r>
              <a:rPr lang="zh-CN" altLang="zh-CN" sz="2665" b="1" dirty="0">
                <a:solidFill>
                  <a:srgbClr val="0000FF"/>
                </a:solidFill>
                <a:latin typeface="Arial" panose="020B0604020202020204" pitchFamily="34" charset="0"/>
                <a:ea typeface="宋体" pitchFamily="2" charset="-122"/>
              </a:rPr>
              <a:t>。</a:t>
            </a:r>
            <a:endParaRPr lang="zh-CN" altLang="zh-CN" sz="2665" b="1" dirty="0">
              <a:solidFill>
                <a:srgbClr val="0000FF"/>
              </a:solidFill>
              <a:latin typeface="Arial" panose="020B0604020202020204" pitchFamily="34" charset="0"/>
              <a:ea typeface="宋体" pitchFamily="2" charset="-122"/>
            </a:endParaRPr>
          </a:p>
        </p:txBody>
      </p:sp>
      <p:sp>
        <p:nvSpPr>
          <p:cNvPr id="20482" name="TextBox 58"/>
          <p:cNvSpPr txBox="1"/>
          <p:nvPr/>
        </p:nvSpPr>
        <p:spPr>
          <a:xfrm>
            <a:off x="4793404" y="3219873"/>
            <a:ext cx="6612467" cy="460375"/>
          </a:xfrm>
          <a:prstGeom prst="rect">
            <a:avLst/>
          </a:prstGeom>
          <a:noFill/>
          <a:ln w="9525">
            <a:noFill/>
          </a:ln>
        </p:spPr>
        <p:txBody>
          <a:bodyPr anchor="t" anchorCtr="0">
            <a:spAutoFit/>
          </a:bodyPr>
          <a:p>
            <a:r>
              <a:rPr lang="zh-CN" altLang="en-US" sz="2400" b="1" dirty="0">
                <a:solidFill>
                  <a:srgbClr val="0000FF"/>
                </a:solidFill>
                <a:latin typeface="Arial" panose="020B0604020202020204" pitchFamily="34" charset="0"/>
                <a:ea typeface="宋体" pitchFamily="2" charset="-122"/>
              </a:rPr>
              <a:t>整合资源，专题引领，突出</a:t>
            </a:r>
            <a:r>
              <a:rPr lang="zh-CN" altLang="en-US" sz="2400" b="1" dirty="0">
                <a:solidFill>
                  <a:srgbClr val="FF0000"/>
                </a:solidFill>
                <a:latin typeface="Arial" panose="020B0604020202020204" pitchFamily="34" charset="0"/>
                <a:ea typeface="宋体" pitchFamily="2" charset="-122"/>
              </a:rPr>
              <a:t>重点</a:t>
            </a:r>
            <a:endParaRPr lang="zh-CN" altLang="en-US" sz="2400" b="1" dirty="0">
              <a:solidFill>
                <a:srgbClr val="FF0000"/>
              </a:solidFill>
              <a:latin typeface="Arial" panose="020B0604020202020204" pitchFamily="34" charset="0"/>
              <a:ea typeface="宋体" pitchFamily="2" charset="-122"/>
            </a:endParaRPr>
          </a:p>
        </p:txBody>
      </p:sp>
      <p:sp>
        <p:nvSpPr>
          <p:cNvPr id="34818" name="TextBox 1"/>
          <p:cNvSpPr txBox="1"/>
          <p:nvPr/>
        </p:nvSpPr>
        <p:spPr>
          <a:xfrm>
            <a:off x="4789171" y="3717291"/>
            <a:ext cx="6743700" cy="460375"/>
          </a:xfrm>
          <a:prstGeom prst="rect">
            <a:avLst/>
          </a:prstGeom>
          <a:noFill/>
          <a:ln w="9525">
            <a:noFill/>
          </a:ln>
        </p:spPr>
        <p:txBody>
          <a:bodyPr anchor="t" anchorCtr="0">
            <a:spAutoFit/>
          </a:bodyPr>
          <a:p>
            <a:r>
              <a:rPr lang="zh-CN" altLang="en-US" sz="2400" b="1" dirty="0">
                <a:solidFill>
                  <a:srgbClr val="0000FF"/>
                </a:solidFill>
                <a:latin typeface="Arial" panose="020B0604020202020204" pitchFamily="34" charset="0"/>
                <a:ea typeface="宋体" pitchFamily="2" charset="-122"/>
              </a:rPr>
              <a:t>高效课堂，方法指导，突出</a:t>
            </a:r>
            <a:r>
              <a:rPr lang="zh-CN" altLang="en-US" sz="2400" b="1" dirty="0">
                <a:solidFill>
                  <a:srgbClr val="FF0000"/>
                </a:solidFill>
                <a:latin typeface="Arial" panose="020B0604020202020204" pitchFamily="34" charset="0"/>
                <a:ea typeface="宋体" pitchFamily="2" charset="-122"/>
              </a:rPr>
              <a:t>核心</a:t>
            </a:r>
            <a:endParaRPr lang="zh-CN" altLang="en-US" sz="2400" b="1" dirty="0">
              <a:solidFill>
                <a:srgbClr val="FF0000"/>
              </a:solidFill>
              <a:latin typeface="Arial" panose="020B0604020202020204" pitchFamily="34" charset="0"/>
              <a:ea typeface="宋体" pitchFamily="2" charset="-122"/>
            </a:endParaRPr>
          </a:p>
        </p:txBody>
      </p:sp>
      <p:sp>
        <p:nvSpPr>
          <p:cNvPr id="3" name="TextBox 1"/>
          <p:cNvSpPr txBox="1"/>
          <p:nvPr/>
        </p:nvSpPr>
        <p:spPr>
          <a:xfrm>
            <a:off x="4789171" y="4803140"/>
            <a:ext cx="6743700" cy="460375"/>
          </a:xfrm>
          <a:prstGeom prst="rect">
            <a:avLst/>
          </a:prstGeom>
          <a:noFill/>
          <a:ln w="9525">
            <a:noFill/>
          </a:ln>
        </p:spPr>
        <p:txBody>
          <a:bodyPr anchor="t" anchorCtr="0">
            <a:spAutoFit/>
          </a:bodyPr>
          <a:p>
            <a:r>
              <a:rPr lang="zh-CN" altLang="en-US" sz="2400" b="1" dirty="0">
                <a:solidFill>
                  <a:srgbClr val="0000FF"/>
                </a:solidFill>
                <a:latin typeface="Arial" panose="020B0604020202020204" pitchFamily="34" charset="0"/>
                <a:ea typeface="宋体" pitchFamily="2" charset="-122"/>
              </a:rPr>
              <a:t>查漏补缺，反思纠错，突破</a:t>
            </a:r>
            <a:r>
              <a:rPr lang="zh-CN" altLang="en-US" sz="2400" b="1" dirty="0">
                <a:solidFill>
                  <a:srgbClr val="FF0000"/>
                </a:solidFill>
                <a:latin typeface="Arial" panose="020B0604020202020204" pitchFamily="34" charset="0"/>
                <a:ea typeface="宋体" pitchFamily="2" charset="-122"/>
              </a:rPr>
              <a:t>高考</a:t>
            </a:r>
            <a:endParaRPr lang="zh-CN" altLang="en-US" sz="2400" b="1" dirty="0">
              <a:solidFill>
                <a:srgbClr val="FF0000"/>
              </a:solidFill>
              <a:latin typeface="Arial" panose="020B0604020202020204" pitchFamily="34" charset="0"/>
              <a:ea typeface="宋体" pitchFamily="2" charset="-122"/>
            </a:endParaRPr>
          </a:p>
        </p:txBody>
      </p:sp>
      <p:sp>
        <p:nvSpPr>
          <p:cNvPr id="2" name="TextBox 1"/>
          <p:cNvSpPr txBox="1"/>
          <p:nvPr/>
        </p:nvSpPr>
        <p:spPr>
          <a:xfrm>
            <a:off x="4782820" y="4248573"/>
            <a:ext cx="6743700" cy="460375"/>
          </a:xfrm>
          <a:prstGeom prst="rect">
            <a:avLst/>
          </a:prstGeom>
          <a:noFill/>
          <a:ln w="9525">
            <a:noFill/>
          </a:ln>
        </p:spPr>
        <p:txBody>
          <a:bodyPr anchor="t" anchorCtr="0">
            <a:spAutoFit/>
          </a:bodyPr>
          <a:p>
            <a:r>
              <a:rPr lang="zh-CN" altLang="en-US" sz="2400" b="1" dirty="0">
                <a:solidFill>
                  <a:srgbClr val="0000FF"/>
                </a:solidFill>
                <a:latin typeface="Arial" panose="020B0604020202020204" pitchFamily="34" charset="0"/>
                <a:ea typeface="宋体" pitchFamily="2" charset="-122"/>
              </a:rPr>
              <a:t>命题研究，精选例题，突出</a:t>
            </a:r>
            <a:r>
              <a:rPr lang="zh-CN" altLang="en-US" sz="2400" b="1" dirty="0">
                <a:solidFill>
                  <a:srgbClr val="FF0000"/>
                </a:solidFill>
                <a:latin typeface="Arial" panose="020B0604020202020204" pitchFamily="34" charset="0"/>
                <a:ea typeface="宋体" pitchFamily="2" charset="-122"/>
              </a:rPr>
              <a:t>规范</a:t>
            </a:r>
            <a:endParaRPr lang="zh-CN" altLang="en-US" sz="2400" b="1" dirty="0">
              <a:solidFill>
                <a:srgbClr val="FF0000"/>
              </a:solidFill>
              <a:latin typeface="Arial" panose="020B0604020202020204" pitchFamily="34" charset="0"/>
              <a:ea typeface="宋体" pitchFamily="2" charset="-122"/>
            </a:endParaRPr>
          </a:p>
        </p:txBody>
      </p:sp>
      <p:sp>
        <p:nvSpPr>
          <p:cNvPr id="6" name="Text Box 4"/>
          <p:cNvSpPr txBox="1"/>
          <p:nvPr/>
        </p:nvSpPr>
        <p:spPr>
          <a:xfrm>
            <a:off x="1103207" y="3624580"/>
            <a:ext cx="4144433" cy="501650"/>
          </a:xfrm>
          <a:prstGeom prst="rect">
            <a:avLst/>
          </a:prstGeom>
          <a:noFill/>
          <a:ln w="9525">
            <a:noFill/>
          </a:ln>
        </p:spPr>
        <p:txBody>
          <a:bodyPr anchor="t" anchorCtr="0">
            <a:spAutoFit/>
          </a:bodyPr>
          <a:p>
            <a:pPr>
              <a:spcBef>
                <a:spcPct val="50000"/>
              </a:spcBef>
            </a:pPr>
            <a:r>
              <a:rPr lang="zh-CN" altLang="en-US" sz="2665" b="1" dirty="0">
                <a:latin typeface="Arial" panose="020B0604020202020204" pitchFamily="34" charset="0"/>
                <a:ea typeface="宋体" pitchFamily="2" charset="-122"/>
              </a:rPr>
              <a:t>二轮复习的四个</a:t>
            </a:r>
            <a:r>
              <a:rPr lang="zh-CN" altLang="en-US" sz="2665" b="1" dirty="0">
                <a:solidFill>
                  <a:srgbClr val="FF0000"/>
                </a:solidFill>
                <a:latin typeface="Arial" panose="020B0604020202020204" pitchFamily="34" charset="0"/>
                <a:ea typeface="宋体" pitchFamily="2" charset="-122"/>
              </a:rPr>
              <a:t>突出</a:t>
            </a:r>
            <a:r>
              <a:rPr lang="zh-CN" altLang="en-US" sz="2665" b="1" dirty="0">
                <a:latin typeface="Arial" panose="020B0604020202020204" pitchFamily="34" charset="0"/>
                <a:ea typeface="宋体" pitchFamily="2" charset="-122"/>
              </a:rPr>
              <a:t>：</a:t>
            </a:r>
            <a:endParaRPr lang="zh-CN" altLang="en-US" sz="2665" b="1" dirty="0">
              <a:latin typeface="Arial" panose="020B0604020202020204" pitchFamily="34" charset="0"/>
              <a:ea typeface="宋体" pitchFamily="2" charset="-122"/>
            </a:endParaRPr>
          </a:p>
        </p:txBody>
      </p:sp>
      <p:sp>
        <p:nvSpPr>
          <p:cNvPr id="5" name="Rectangle 60"/>
          <p:cNvSpPr/>
          <p:nvPr>
            <p:custDataLst>
              <p:tags r:id="rId1"/>
            </p:custDataLst>
          </p:nvPr>
        </p:nvSpPr>
        <p:spPr>
          <a:xfrm>
            <a:off x="2713567" y="452967"/>
            <a:ext cx="6358467" cy="666115"/>
          </a:xfrm>
          <a:prstGeom prst="rect">
            <a:avLst/>
          </a:prstGeom>
          <a:solidFill>
            <a:srgbClr val="CCFFFF"/>
          </a:solidFill>
          <a:ln w="9525" cap="flat" cmpd="sng">
            <a:solidFill>
              <a:srgbClr val="FF9900"/>
            </a:solidFill>
            <a:prstDash val="solid"/>
            <a:miter/>
            <a:headEnd type="none" w="med" len="med"/>
            <a:tailEnd type="none" w="med" len="med"/>
          </a:ln>
        </p:spPr>
        <p:txBody>
          <a:bodyPr wrap="square" anchor="t" anchorCtr="0">
            <a:spAutoFit/>
          </a:bodyPr>
          <a:p>
            <a:r>
              <a:rPr lang="zh-CN" altLang="en-US" sz="3735" dirty="0">
                <a:solidFill>
                  <a:srgbClr val="FF0000"/>
                </a:solidFill>
                <a:latin typeface="Arial" panose="020B0604020202020204" pitchFamily="34" charset="0"/>
                <a:ea typeface="黑体" panose="02010609060101010101" pitchFamily="2" charset="-122"/>
              </a:rPr>
              <a:t>二、新</a:t>
            </a:r>
            <a:r>
              <a:rPr lang="zh-CN" altLang="en-US" sz="3735" b="1" dirty="0">
                <a:solidFill>
                  <a:srgbClr val="FF0000"/>
                </a:solidFill>
                <a:latin typeface="Arial" panose="020B0604020202020204" pitchFamily="34" charset="0"/>
                <a:ea typeface="黑体" panose="02010609060101010101" pitchFamily="2" charset="-122"/>
              </a:rPr>
              <a:t>高考备考及能力提升</a:t>
            </a:r>
            <a:endParaRPr lang="zh-CN" altLang="en-US" sz="3735" b="1" dirty="0">
              <a:solidFill>
                <a:srgbClr val="FF0000"/>
              </a:solidFill>
              <a:latin typeface="Arial" panose="020B0604020202020204" pitchFamily="34" charset="0"/>
              <a:ea typeface="黑体" panose="02010609060101010101" pitchFamily="2" charset="-122"/>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TextBox 58"/>
          <p:cNvSpPr txBox="1"/>
          <p:nvPr/>
        </p:nvSpPr>
        <p:spPr>
          <a:xfrm>
            <a:off x="143933" y="1333077"/>
            <a:ext cx="8733367" cy="666115"/>
          </a:xfrm>
          <a:prstGeom prst="rect">
            <a:avLst/>
          </a:prstGeom>
          <a:noFill/>
          <a:ln w="9525">
            <a:noFill/>
          </a:ln>
        </p:spPr>
        <p:txBody>
          <a:bodyPr anchor="t" anchorCtr="0">
            <a:spAutoFit/>
          </a:bodyPr>
          <a:p>
            <a:r>
              <a:rPr lang="zh-CN" altLang="en-US" sz="3735" b="1" dirty="0">
                <a:solidFill>
                  <a:srgbClr val="0000FF"/>
                </a:solidFill>
                <a:latin typeface="Arial" panose="020B0604020202020204" pitchFamily="34" charset="0"/>
                <a:ea typeface="宋体" pitchFamily="2" charset="-122"/>
              </a:rPr>
              <a:t>（一）整合资源，专题引领，突出</a:t>
            </a:r>
            <a:r>
              <a:rPr lang="zh-CN" altLang="en-US" sz="3735" b="1" dirty="0">
                <a:solidFill>
                  <a:srgbClr val="FF0000"/>
                </a:solidFill>
                <a:latin typeface="Arial" panose="020B0604020202020204" pitchFamily="34" charset="0"/>
                <a:ea typeface="宋体" pitchFamily="2" charset="-122"/>
              </a:rPr>
              <a:t>重点</a:t>
            </a:r>
            <a:endParaRPr lang="zh-CN" altLang="en-US" sz="3735" b="1" dirty="0">
              <a:solidFill>
                <a:srgbClr val="FF0000"/>
              </a:solidFill>
              <a:latin typeface="Arial" panose="020B0604020202020204" pitchFamily="34" charset="0"/>
              <a:ea typeface="宋体" pitchFamily="2" charset="-122"/>
            </a:endParaRPr>
          </a:p>
        </p:txBody>
      </p:sp>
      <p:sp>
        <p:nvSpPr>
          <p:cNvPr id="20483" name="TextBox 60"/>
          <p:cNvSpPr txBox="1"/>
          <p:nvPr/>
        </p:nvSpPr>
        <p:spPr>
          <a:xfrm>
            <a:off x="338667" y="2196677"/>
            <a:ext cx="6616700" cy="583565"/>
          </a:xfrm>
          <a:prstGeom prst="rect">
            <a:avLst/>
          </a:prstGeom>
          <a:noFill/>
          <a:ln w="9525">
            <a:noFill/>
          </a:ln>
        </p:spPr>
        <p:txBody>
          <a:bodyPr wrap="square" anchor="t" anchorCtr="0">
            <a:spAutoFit/>
          </a:bodyPr>
          <a:p>
            <a:r>
              <a:rPr lang="en-US" altLang="zh-CN" sz="3200" b="1">
                <a:solidFill>
                  <a:srgbClr val="FF0000"/>
                </a:solidFill>
                <a:latin typeface="华文楷体" panose="02010600040101010101" pitchFamily="2" charset="-122"/>
                <a:ea typeface="华文楷体" panose="02010600040101010101" pitchFamily="2" charset="-122"/>
              </a:rPr>
              <a:t>1</a:t>
            </a:r>
            <a:r>
              <a:rPr lang="zh-CN" altLang="en-US" sz="3200" b="1" dirty="0">
                <a:solidFill>
                  <a:srgbClr val="FF0000"/>
                </a:solidFill>
                <a:latin typeface="华文楷体" panose="02010600040101010101" pitchFamily="2" charset="-122"/>
                <a:ea typeface="华文楷体" panose="02010600040101010101" pitchFamily="2" charset="-122"/>
              </a:rPr>
              <a:t>、构建知识网络</a:t>
            </a:r>
            <a:r>
              <a:rPr lang="en-US" altLang="zh-CN" sz="3200" b="1" dirty="0">
                <a:solidFill>
                  <a:srgbClr val="FF0000"/>
                </a:solidFill>
                <a:latin typeface="华文楷体" panose="02010600040101010101" pitchFamily="2" charset="-122"/>
                <a:ea typeface="华文楷体" panose="02010600040101010101" pitchFamily="2" charset="-122"/>
              </a:rPr>
              <a:t>   </a:t>
            </a:r>
            <a:r>
              <a:rPr lang="zh-CN" altLang="en-US" sz="3200" b="1" dirty="0">
                <a:solidFill>
                  <a:srgbClr val="FF0000"/>
                </a:solidFill>
                <a:latin typeface="华文楷体" panose="02010600040101010101" pitchFamily="2" charset="-122"/>
                <a:ea typeface="华文楷体" panose="02010600040101010101" pitchFamily="2" charset="-122"/>
              </a:rPr>
              <a:t>选好大小专题</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20" name="Rectangle 3"/>
          <p:cNvSpPr/>
          <p:nvPr/>
        </p:nvSpPr>
        <p:spPr>
          <a:xfrm>
            <a:off x="6361854" y="2307273"/>
            <a:ext cx="4839335"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rPr>
              <a:t>建立知识的横向联系，大小知识树</a:t>
            </a:r>
            <a:r>
              <a:rPr kumimoji="0" lang="zh-CN" altLang="en-US" sz="2400" b="0" i="0" u="none" strike="noStrike" kern="1200" cap="none" spc="0" normalizeH="0" baseline="0" noProof="1">
                <a:ln>
                  <a:noFill/>
                </a:ln>
                <a:solidFill>
                  <a:schemeClr val="hlink"/>
                </a:solidFill>
                <a:effectLst/>
                <a:uLnTx/>
                <a:uFillTx/>
                <a:latin typeface="Arial" panose="020B0604020202020204" pitchFamily="34" charset="0"/>
                <a:ea typeface="宋体" pitchFamily="2" charset="-122"/>
                <a:cs typeface="+mn-cs"/>
              </a:rPr>
              <a:t> </a:t>
            </a:r>
            <a:endParaRPr kumimoji="0" lang="zh-CN" altLang="en-US" sz="2400" b="0" i="0" u="none" strike="noStrike" kern="1200" cap="none" spc="0" normalizeH="0" baseline="0" noProof="1">
              <a:ln>
                <a:noFill/>
              </a:ln>
              <a:solidFill>
                <a:schemeClr val="hlink"/>
              </a:solidFill>
              <a:effectLst/>
              <a:uLnTx/>
              <a:uFillTx/>
              <a:latin typeface="微软雅黑" charset="-122"/>
              <a:ea typeface="微软雅黑" charset="-122"/>
              <a:cs typeface="+mn-cs"/>
            </a:endParaRPr>
          </a:p>
        </p:txBody>
      </p:sp>
      <p:sp>
        <p:nvSpPr>
          <p:cNvPr id="19" name="TextBox 44"/>
          <p:cNvSpPr txBox="1"/>
          <p:nvPr>
            <p:custDataLst>
              <p:tags r:id="rId1"/>
            </p:custDataLst>
          </p:nvPr>
        </p:nvSpPr>
        <p:spPr>
          <a:xfrm>
            <a:off x="296757" y="2881207"/>
            <a:ext cx="8293100" cy="583565"/>
          </a:xfrm>
          <a:prstGeom prst="rect">
            <a:avLst/>
          </a:prstGeom>
          <a:noFill/>
          <a:ln w="9525">
            <a:noFill/>
          </a:ln>
        </p:spPr>
        <p:txBody>
          <a:bodyPr wrap="square" anchor="t" anchorCtr="0">
            <a:spAutoFit/>
          </a:bodyPr>
          <a:p>
            <a:r>
              <a:rPr lang="en-US" altLang="zh-CN" sz="3200" b="1">
                <a:solidFill>
                  <a:srgbClr val="FF0000"/>
                </a:solidFill>
                <a:latin typeface="华文楷体" panose="02010600040101010101" pitchFamily="2" charset="-122"/>
                <a:ea typeface="华文楷体" panose="02010600040101010101" pitchFamily="2" charset="-122"/>
              </a:rPr>
              <a:t>2</a:t>
            </a:r>
            <a:r>
              <a:rPr lang="zh-CN" altLang="en-US" sz="3200" b="1" dirty="0">
                <a:solidFill>
                  <a:srgbClr val="FF0000"/>
                </a:solidFill>
                <a:latin typeface="华文楷体" panose="02010600040101010101" pitchFamily="2" charset="-122"/>
                <a:ea typeface="华文楷体" panose="02010600040101010101" pitchFamily="2" charset="-122"/>
              </a:rPr>
              <a:t>、深化基础知识</a:t>
            </a:r>
            <a:r>
              <a:rPr lang="en-US" altLang="zh-CN" sz="3200" b="1" dirty="0">
                <a:solidFill>
                  <a:srgbClr val="FF0000"/>
                </a:solidFill>
                <a:latin typeface="华文楷体" panose="02010600040101010101" pitchFamily="2" charset="-122"/>
                <a:ea typeface="华文楷体" panose="02010600040101010101" pitchFamily="2" charset="-122"/>
              </a:rPr>
              <a:t>  </a:t>
            </a:r>
            <a:r>
              <a:rPr lang="zh-CN" altLang="en-US" sz="3200" b="1" dirty="0">
                <a:solidFill>
                  <a:srgbClr val="FF0000"/>
                </a:solidFill>
                <a:latin typeface="华文楷体" panose="02010600040101010101" pitchFamily="2" charset="-122"/>
                <a:ea typeface="华文楷体" panose="02010600040101010101" pitchFamily="2" charset="-122"/>
                <a:sym typeface="宋体" pitchFamily="2" charset="-122"/>
              </a:rPr>
              <a:t>重点落实到位</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21" name="Rectangle 3"/>
          <p:cNvSpPr/>
          <p:nvPr>
            <p:custDataLst>
              <p:tags r:id="rId2"/>
            </p:custDataLst>
          </p:nvPr>
        </p:nvSpPr>
        <p:spPr>
          <a:xfrm>
            <a:off x="6344921" y="2923646"/>
            <a:ext cx="5753735"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rPr>
              <a:t>打通知识应用的纵向结点，优化知识结构 </a:t>
            </a:r>
            <a:endPar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endParaRPr>
          </a:p>
        </p:txBody>
      </p:sp>
      <p:sp>
        <p:nvSpPr>
          <p:cNvPr id="2" name="TextBox 44"/>
          <p:cNvSpPr txBox="1"/>
          <p:nvPr>
            <p:custDataLst>
              <p:tags r:id="rId3"/>
            </p:custDataLst>
          </p:nvPr>
        </p:nvSpPr>
        <p:spPr>
          <a:xfrm>
            <a:off x="307340" y="3498427"/>
            <a:ext cx="8293100" cy="583565"/>
          </a:xfrm>
          <a:prstGeom prst="rect">
            <a:avLst/>
          </a:prstGeom>
          <a:noFill/>
          <a:ln w="9525">
            <a:noFill/>
          </a:ln>
        </p:spPr>
        <p:txBody>
          <a:bodyPr wrap="square" anchor="t" anchorCtr="0">
            <a:spAutoFit/>
          </a:bodyPr>
          <a:p>
            <a:r>
              <a:rPr lang="en-US" altLang="zh-CN" sz="3200" b="1" dirty="0">
                <a:solidFill>
                  <a:srgbClr val="FF0000"/>
                </a:solidFill>
                <a:latin typeface="华文楷体" panose="02010600040101010101" pitchFamily="2" charset="-122"/>
                <a:ea typeface="华文楷体" panose="02010600040101010101" pitchFamily="2" charset="-122"/>
              </a:rPr>
              <a:t>3</a:t>
            </a:r>
            <a:r>
              <a:rPr lang="zh-CN" altLang="en-US" sz="3200" b="1" dirty="0">
                <a:solidFill>
                  <a:srgbClr val="FF0000"/>
                </a:solidFill>
                <a:latin typeface="华文楷体" panose="02010600040101010101" pitchFamily="2" charset="-122"/>
                <a:ea typeface="华文楷体" panose="02010600040101010101" pitchFamily="2" charset="-122"/>
              </a:rPr>
              <a:t>、</a:t>
            </a:r>
            <a:r>
              <a:rPr lang="zh-CN" altLang="en-US" sz="3200" b="1" dirty="0">
                <a:solidFill>
                  <a:srgbClr val="FF0000"/>
                </a:solidFill>
                <a:latin typeface="华文楷体" panose="02010600040101010101" pitchFamily="2" charset="-122"/>
                <a:ea typeface="华文楷体" panose="02010600040101010101" pitchFamily="2" charset="-122"/>
                <a:sym typeface="+mn-ea"/>
              </a:rPr>
              <a:t>注重以点带面，</a:t>
            </a:r>
            <a:r>
              <a:rPr lang="zh-CN" altLang="en-US" sz="3200" b="1" dirty="0">
                <a:solidFill>
                  <a:srgbClr val="FF0000"/>
                </a:solidFill>
                <a:latin typeface="华文楷体" panose="02010600040101010101" pitchFamily="2" charset="-122"/>
                <a:ea typeface="华文楷体" panose="02010600040101010101" pitchFamily="2" charset="-122"/>
              </a:rPr>
              <a:t>系统整合</a:t>
            </a:r>
            <a:r>
              <a:rPr lang="zh-CN" altLang="en-US" sz="3200" b="1" dirty="0">
                <a:solidFill>
                  <a:srgbClr val="FF0000"/>
                </a:solidFill>
                <a:latin typeface="华文楷体" panose="02010600040101010101" pitchFamily="2" charset="-122"/>
                <a:ea typeface="华文楷体" panose="02010600040101010101" pitchFamily="2" charset="-122"/>
                <a:sym typeface="+mn-ea"/>
              </a:rPr>
              <a:t>知识</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3" name="Rectangle 3"/>
          <p:cNvSpPr/>
          <p:nvPr>
            <p:custDataLst>
              <p:tags r:id="rId4"/>
            </p:custDataLst>
          </p:nvPr>
        </p:nvSpPr>
        <p:spPr>
          <a:xfrm>
            <a:off x="6352117" y="3513773"/>
            <a:ext cx="5144135"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rPr>
              <a:t>二轮复习回头看，既见树木又见森林 </a:t>
            </a:r>
            <a:endParaRPr kumimoji="0" lang="zh-CN" altLang="en-US" sz="2400" b="0" i="0" u="none" strike="noStrike" kern="1200" cap="none" spc="0" normalizeH="0" baseline="0" noProof="1">
              <a:ln>
                <a:noFill/>
              </a:ln>
              <a:solidFill>
                <a:schemeClr val="tx1"/>
              </a:solidFill>
              <a:effectLst>
                <a:outerShdw blurRad="38100" dist="19050" dir="2700000" algn="tl" rotWithShape="0">
                  <a:schemeClr val="dk1">
                    <a:alpha val="40000"/>
                  </a:schemeClr>
                </a:outerShdw>
              </a:effectLst>
              <a:uLnTx/>
              <a:uFillTx/>
              <a:latin typeface="Arial" panose="020B0604020202020204" pitchFamily="34" charset="0"/>
              <a:ea typeface="宋体" pitchFamily="2" charset="-122"/>
              <a:cs typeface="+mn-cs"/>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TextBox 1"/>
          <p:cNvSpPr txBox="1"/>
          <p:nvPr>
            <p:custDataLst>
              <p:tags r:id="rId1"/>
            </p:custDataLst>
          </p:nvPr>
        </p:nvSpPr>
        <p:spPr>
          <a:xfrm>
            <a:off x="334433" y="1419437"/>
            <a:ext cx="8993717" cy="666115"/>
          </a:xfrm>
          <a:prstGeom prst="rect">
            <a:avLst/>
          </a:prstGeom>
          <a:noFill/>
          <a:ln w="9525">
            <a:noFill/>
          </a:ln>
        </p:spPr>
        <p:txBody>
          <a:bodyPr anchor="t" anchorCtr="0">
            <a:spAutoFit/>
          </a:bodyPr>
          <a:p>
            <a:r>
              <a:rPr lang="zh-CN" altLang="en-US" sz="3735" b="1" dirty="0">
                <a:solidFill>
                  <a:srgbClr val="0000FF"/>
                </a:solidFill>
                <a:latin typeface="Arial" panose="020B0604020202020204" pitchFamily="34" charset="0"/>
                <a:ea typeface="宋体" pitchFamily="2" charset="-122"/>
              </a:rPr>
              <a:t>（二）高效课堂，方法指导，突出</a:t>
            </a:r>
            <a:r>
              <a:rPr lang="zh-CN" altLang="en-US" sz="3735" b="1" dirty="0">
                <a:solidFill>
                  <a:srgbClr val="FF0000"/>
                </a:solidFill>
                <a:latin typeface="Arial" panose="020B0604020202020204" pitchFamily="34" charset="0"/>
                <a:ea typeface="宋体" pitchFamily="2" charset="-122"/>
              </a:rPr>
              <a:t>核心</a:t>
            </a:r>
            <a:endParaRPr lang="zh-CN" altLang="en-US" sz="3735" b="1" dirty="0">
              <a:solidFill>
                <a:srgbClr val="FF0000"/>
              </a:solidFill>
              <a:latin typeface="Arial" panose="020B0604020202020204" pitchFamily="34" charset="0"/>
              <a:ea typeface="宋体" pitchFamily="2" charset="-122"/>
            </a:endParaRPr>
          </a:p>
        </p:txBody>
      </p:sp>
      <p:sp>
        <p:nvSpPr>
          <p:cNvPr id="34819" name="TextBox 2"/>
          <p:cNvSpPr txBox="1"/>
          <p:nvPr>
            <p:custDataLst>
              <p:tags r:id="rId2"/>
            </p:custDataLst>
          </p:nvPr>
        </p:nvSpPr>
        <p:spPr>
          <a:xfrm>
            <a:off x="418253" y="2365587"/>
            <a:ext cx="7874000" cy="583565"/>
          </a:xfrm>
          <a:prstGeom prst="rect">
            <a:avLst/>
          </a:prstGeom>
          <a:noFill/>
          <a:ln w="9525">
            <a:noFill/>
          </a:ln>
        </p:spPr>
        <p:txBody>
          <a:bodyPr anchor="t" anchorCtr="0">
            <a:spAutoFit/>
          </a:bodyPr>
          <a:p>
            <a:pPr algn="l"/>
            <a:r>
              <a:rPr lang="en-US" altLang="zh-CN" sz="3200" b="1">
                <a:solidFill>
                  <a:srgbClr val="FF0000"/>
                </a:solidFill>
                <a:latin typeface="华文楷体" panose="02010600040101010101" pitchFamily="2" charset="-122"/>
                <a:ea typeface="华文楷体" panose="02010600040101010101" pitchFamily="2" charset="-122"/>
              </a:rPr>
              <a:t>1</a:t>
            </a:r>
            <a:r>
              <a:rPr lang="zh-CN" altLang="en-US" sz="3200" b="1">
                <a:solidFill>
                  <a:srgbClr val="FF0000"/>
                </a:solidFill>
                <a:latin typeface="华文楷体" panose="02010600040101010101" pitchFamily="2" charset="-122"/>
                <a:ea typeface="华文楷体" panose="02010600040101010101" pitchFamily="2" charset="-122"/>
              </a:rPr>
              <a:t>、</a:t>
            </a:r>
            <a:r>
              <a:rPr lang="zh-CN" altLang="en-US" sz="3200" b="1" dirty="0">
                <a:solidFill>
                  <a:srgbClr val="FF0000"/>
                </a:solidFill>
                <a:latin typeface="华文楷体" panose="02010600040101010101" pitchFamily="2" charset="-122"/>
                <a:ea typeface="华文楷体" panose="02010600040101010101" pitchFamily="2" charset="-122"/>
              </a:rPr>
              <a:t>构建复习模式，提高课堂效率</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17" name="Rectangle 3"/>
          <p:cNvSpPr/>
          <p:nvPr>
            <p:custDataLst>
              <p:tags r:id="rId3"/>
            </p:custDataLst>
          </p:nvPr>
        </p:nvSpPr>
        <p:spPr>
          <a:xfrm>
            <a:off x="6959600" y="2420091"/>
            <a:ext cx="3924935"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nchorCtr="0">
            <a:spAutoFit/>
          </a:bodyPr>
          <a:p>
            <a:r>
              <a:rPr lang="zh-CN" altLang="en-US" sz="2400" dirty="0">
                <a:solidFill>
                  <a:srgbClr val="0000FF"/>
                </a:solidFill>
                <a:latin typeface="Arial" panose="020B0604020202020204" pitchFamily="34" charset="0"/>
                <a:ea typeface="微软雅黑" charset="-122"/>
              </a:rPr>
              <a:t>研究教材研究学生换位思考</a:t>
            </a:r>
            <a:r>
              <a:rPr lang="zh-CN" altLang="en-US" sz="2400" dirty="0">
                <a:solidFill>
                  <a:schemeClr val="hlink"/>
                </a:solidFill>
                <a:latin typeface="Arial" panose="020B0604020202020204" pitchFamily="34" charset="0"/>
                <a:ea typeface="宋体" pitchFamily="2" charset="-122"/>
              </a:rPr>
              <a:t> </a:t>
            </a:r>
            <a:endParaRPr lang="zh-CN" altLang="en-US" sz="2400" dirty="0">
              <a:solidFill>
                <a:schemeClr val="hlink"/>
              </a:solidFill>
              <a:latin typeface="微软雅黑" charset="-122"/>
              <a:ea typeface="微软雅黑" charset="-122"/>
            </a:endParaRPr>
          </a:p>
        </p:txBody>
      </p:sp>
      <p:sp>
        <p:nvSpPr>
          <p:cNvPr id="18" name="TextBox 1"/>
          <p:cNvSpPr txBox="1"/>
          <p:nvPr/>
        </p:nvSpPr>
        <p:spPr>
          <a:xfrm>
            <a:off x="418465" y="3001645"/>
            <a:ext cx="6510020" cy="583565"/>
          </a:xfrm>
          <a:prstGeom prst="rect">
            <a:avLst/>
          </a:prstGeom>
          <a:noFill/>
          <a:ln w="9525">
            <a:noFill/>
          </a:ln>
        </p:spPr>
        <p:txBody>
          <a:bodyPr wrap="square" anchor="t" anchorCtr="0">
            <a:spAutoFit/>
          </a:bodyPr>
          <a:p>
            <a:pPr algn="l"/>
            <a:r>
              <a:rPr lang="en-US" altLang="zh-CN" sz="3200" b="1" dirty="0">
                <a:solidFill>
                  <a:srgbClr val="FF0000"/>
                </a:solidFill>
                <a:latin typeface="华文楷体" panose="02010600040101010101" pitchFamily="2" charset="-122"/>
                <a:ea typeface="华文楷体" panose="02010600040101010101" pitchFamily="2" charset="-122"/>
              </a:rPr>
              <a:t>2</a:t>
            </a:r>
            <a:r>
              <a:rPr lang="zh-CN" altLang="en-US" sz="3200" b="1" dirty="0">
                <a:solidFill>
                  <a:srgbClr val="FF0000"/>
                </a:solidFill>
                <a:latin typeface="华文楷体" panose="02010600040101010101" pitchFamily="2" charset="-122"/>
                <a:ea typeface="华文楷体" panose="02010600040101010101" pitchFamily="2" charset="-122"/>
              </a:rPr>
              <a:t>、多变式多解法，突出思维品质</a:t>
            </a:r>
            <a:endParaRPr lang="zh-CN" altLang="en-US" sz="3200" b="1" dirty="0">
              <a:solidFill>
                <a:srgbClr val="FF0000"/>
              </a:solidFill>
              <a:latin typeface="华文楷体" panose="02010600040101010101" pitchFamily="2" charset="-122"/>
              <a:ea typeface="华文楷体" panose="02010600040101010101" pitchFamily="2" charset="-122"/>
            </a:endParaRPr>
          </a:p>
        </p:txBody>
      </p:sp>
      <p:sp>
        <p:nvSpPr>
          <p:cNvPr id="9" name="Rectangle 3"/>
          <p:cNvSpPr/>
          <p:nvPr>
            <p:custDataLst>
              <p:tags r:id="rId4"/>
            </p:custDataLst>
          </p:nvPr>
        </p:nvSpPr>
        <p:spPr>
          <a:xfrm>
            <a:off x="6959600" y="3011806"/>
            <a:ext cx="3230880"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nchorCtr="0">
            <a:spAutoFit/>
          </a:bodyPr>
          <a:p>
            <a:r>
              <a:rPr lang="zh-CN" altLang="en-US" sz="2400" dirty="0">
                <a:solidFill>
                  <a:srgbClr val="1818FF"/>
                </a:solidFill>
                <a:latin typeface="微软雅黑" charset="-122"/>
                <a:ea typeface="微软雅黑" charset="-122"/>
              </a:rPr>
              <a:t>重点难点疑点精准施策</a:t>
            </a:r>
            <a:endParaRPr lang="zh-CN" altLang="en-US" sz="2400" dirty="0">
              <a:solidFill>
                <a:srgbClr val="1818FF"/>
              </a:solidFill>
              <a:latin typeface="微软雅黑" charset="-122"/>
              <a:ea typeface="微软雅黑" charset="-122"/>
            </a:endParaRPr>
          </a:p>
        </p:txBody>
      </p:sp>
      <p:sp>
        <p:nvSpPr>
          <p:cNvPr id="15" name="TextBox 1"/>
          <p:cNvSpPr txBox="1"/>
          <p:nvPr>
            <p:custDataLst>
              <p:tags r:id="rId5"/>
            </p:custDataLst>
          </p:nvPr>
        </p:nvSpPr>
        <p:spPr>
          <a:xfrm>
            <a:off x="434340" y="3608070"/>
            <a:ext cx="6213475" cy="583565"/>
          </a:xfrm>
          <a:prstGeom prst="rect">
            <a:avLst/>
          </a:prstGeom>
          <a:noFill/>
          <a:ln w="9525">
            <a:noFill/>
          </a:ln>
        </p:spPr>
        <p:txBody>
          <a:bodyPr wrap="square">
            <a:spAutoFit/>
          </a:bodyPr>
          <a:p>
            <a:pPr marR="0" algn="l" defTabSz="914400">
              <a:buClrTx/>
              <a:buSzTx/>
              <a:buFontTx/>
              <a:defRPr/>
            </a:pPr>
            <a:r>
              <a:rPr kumimoji="0" lang="en-US" altLang="zh-CN" sz="3200" b="1" kern="1200" cap="none" spc="0" normalizeH="0" baseline="0" noProof="1">
                <a:solidFill>
                  <a:srgbClr val="FF0000"/>
                </a:solidFill>
                <a:latin typeface="华文楷体" panose="02010600040101010101" pitchFamily="2" charset="-122"/>
                <a:ea typeface="华文楷体" panose="02010600040101010101" pitchFamily="2" charset="-122"/>
                <a:cs typeface="+mn-cs"/>
              </a:rPr>
              <a:t>3</a:t>
            </a:r>
            <a:r>
              <a:rPr kumimoji="0" lang="zh-CN" altLang="en-US" sz="3200" b="1" kern="1200" cap="none" spc="0" normalizeH="0" baseline="0" noProof="1">
                <a:solidFill>
                  <a:srgbClr val="FF0000"/>
                </a:solidFill>
                <a:latin typeface="华文楷体" panose="02010600040101010101" pitchFamily="2" charset="-122"/>
                <a:ea typeface="华文楷体" panose="02010600040101010101" pitchFamily="2" charset="-122"/>
                <a:cs typeface="+mn-cs"/>
              </a:rPr>
              <a:t>、注重情境分析</a:t>
            </a:r>
            <a:r>
              <a:rPr lang="zh-CN" altLang="en-US" sz="3200" b="1" noProof="1">
                <a:solidFill>
                  <a:srgbClr val="FF0000"/>
                </a:solidFill>
                <a:latin typeface="华文楷体" panose="02010600040101010101" pitchFamily="2" charset="-122"/>
                <a:ea typeface="华文楷体" panose="02010600040101010101" pitchFamily="2" charset="-122"/>
                <a:cs typeface="+mn-cs"/>
                <a:sym typeface="+mn-ea"/>
              </a:rPr>
              <a:t>，加强方法指导</a:t>
            </a:r>
            <a:endParaRPr kumimoji="0" lang="zh-CN" altLang="en-US" sz="3200" b="1" kern="1200" cap="none" spc="0" normalizeH="0" baseline="0" noProof="1">
              <a:effectLst>
                <a:outerShdw blurRad="38100" dist="19050" dir="2700000" algn="tl" rotWithShape="0">
                  <a:schemeClr val="dk1">
                    <a:alpha val="40000"/>
                  </a:schemeClr>
                </a:outerShdw>
              </a:effectLst>
              <a:latin typeface="华文楷体" panose="02010600040101010101" pitchFamily="2" charset="-122"/>
              <a:ea typeface="华文楷体" panose="02010600040101010101" pitchFamily="2" charset="-122"/>
              <a:cs typeface="+mn-cs"/>
            </a:endParaRPr>
          </a:p>
        </p:txBody>
      </p:sp>
      <p:sp>
        <p:nvSpPr>
          <p:cNvPr id="19" name="Rectangle 3"/>
          <p:cNvSpPr/>
          <p:nvPr>
            <p:custDataLst>
              <p:tags r:id="rId6"/>
            </p:custDataLst>
          </p:nvPr>
        </p:nvSpPr>
        <p:spPr>
          <a:xfrm>
            <a:off x="6967538" y="3610928"/>
            <a:ext cx="4145280" cy="460375"/>
          </a:xfrm>
          <a:prstGeom prst="rect">
            <a:avLst/>
          </a:prstGeom>
          <a:solidFill>
            <a:srgbClr val="FFCC99"/>
          </a:solidFill>
          <a:ln w="9525" cap="flat" cmpd="sng">
            <a:solidFill>
              <a:srgbClr val="FFFF00"/>
            </a:solidFill>
            <a:prstDash val="solid"/>
            <a:miter/>
            <a:headEnd type="none" w="med" len="med"/>
            <a:tailEnd type="none" w="med" len="med"/>
          </a:ln>
        </p:spPr>
        <p:txBody>
          <a:bodyPr wrap="none" anchor="ctr" anchorCtr="0">
            <a:spAutoFit/>
          </a:bodyPr>
          <a:p>
            <a:r>
              <a:rPr lang="zh-CN" altLang="en-US" sz="2400" dirty="0">
                <a:solidFill>
                  <a:srgbClr val="0000FF"/>
                </a:solidFill>
                <a:latin typeface="Arial" panose="020B0604020202020204" pitchFamily="34" charset="0"/>
                <a:ea typeface="微软雅黑" charset="-122"/>
              </a:rPr>
              <a:t>提升学生关键能力和综合素养</a:t>
            </a:r>
            <a:endParaRPr lang="zh-CN" altLang="en-US" sz="2400" dirty="0">
              <a:solidFill>
                <a:srgbClr val="0000FF"/>
              </a:solidFill>
              <a:latin typeface="Arial" panose="020B0604020202020204" pitchFamily="34" charset="0"/>
              <a:ea typeface="微软雅黑"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1524</Words>
  <Application>WPS 演示</Application>
  <PresentationFormat>宽屏</PresentationFormat>
  <Paragraphs>196</Paragraphs>
  <Slides>13</Slides>
  <Notes>1</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13</vt:i4>
      </vt:variant>
    </vt:vector>
  </HeadingPairs>
  <TitlesOfParts>
    <vt:vector size="34" baseType="lpstr">
      <vt:lpstr>Arial</vt:lpstr>
      <vt:lpstr>宋体</vt:lpstr>
      <vt:lpstr>Wingdings</vt:lpstr>
      <vt:lpstr>黑体</vt:lpstr>
      <vt:lpstr>汉仪中黑KW</vt:lpstr>
      <vt:lpstr>黑体</vt:lpstr>
      <vt:lpstr>汉仪书宋二KW</vt:lpstr>
      <vt:lpstr>Times New Roman</vt:lpstr>
      <vt:lpstr>微软雅黑</vt:lpstr>
      <vt:lpstr>汉仪旗黑</vt:lpstr>
      <vt:lpstr>楷体_GB2312</vt:lpstr>
      <vt:lpstr>楷体</vt:lpstr>
      <vt:lpstr>Verdana</vt:lpstr>
      <vt:lpstr>华文楷体</vt:lpstr>
      <vt:lpstr>宋体</vt:lpstr>
      <vt:lpstr>Arial Unicode MS</vt:lpstr>
      <vt:lpstr>Calibri</vt:lpstr>
      <vt:lpstr>Helvetica Neue</vt:lpstr>
      <vt:lpstr>汉仪楷体简</vt:lpstr>
      <vt:lpstr>汉仪楷体KW</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月月</cp:lastModifiedBy>
  <cp:revision>15</cp:revision>
  <dcterms:created xsi:type="dcterms:W3CDTF">2023-03-15T00:52:10Z</dcterms:created>
  <dcterms:modified xsi:type="dcterms:W3CDTF">2023-03-15T00:52:10Z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2052-5.1.1.7676</vt:lpwstr>
  </property>
  <property fmtid="{D5CDD505-2E9C-101B-9397-08002B2CF9AE}" pid="3" name="ICV">
    <vt:lpwstr>B6CB1FF96FB32533DA1D106452551207</vt:lpwstr>
  </property>
</Properties>
</file>