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315" r:id="rId3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6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CC"/>
    <a:srgbClr val="1D41D5"/>
    <a:srgbClr val="FFFF99"/>
    <a:srgbClr val="FF0066"/>
    <a:srgbClr val="EF0D01"/>
    <a:srgbClr val="F9680D"/>
    <a:srgbClr val="C97176"/>
    <a:srgbClr val="CC4E3F"/>
    <a:srgbClr val="3999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-222" y="-108"/>
      </p:cViewPr>
      <p:guideLst>
        <p:guide orient="horz" pos="218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685800" y="1143000"/>
            <a:ext cx="5486400" cy="3086100"/>
          </a:xfrm>
          <a:noFill/>
          <a:ln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3"/>
          </p:nvPr>
        </p:nvSpPr>
        <p:spPr>
          <a:xfrm>
            <a:off x="685800" y="4400550"/>
            <a:ext cx="5486400" cy="3600450"/>
          </a:xfr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</a:pPr>
            <a:r>
              <a:rPr lang="zh-CN" altLang="en-US"/>
              <a:t>特殊字体：方正黄草简体，汉仪星宇体简（小诗）</a:t>
            </a:r>
            <a:endParaRPr lang="zh-CN" altLang="en-US"/>
          </a:p>
        </p:txBody>
      </p:sp>
      <p:sp>
        <p:nvSpPr>
          <p:cNvPr id="26628" name="灯片编号占位符 3"/>
          <p:cNvSpPr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/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algn="r" eaLnBrk="1" hangingPunct="1"/>
            <a:fld id="{4B8E541C-A418-42C2-81B9-8EFFDEFA428C}" type="slidenum">
              <a:rPr lang="zh-CN" altLang="en-US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39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58.xml"/><Relationship Id="rId18" Type="http://schemas.openxmlformats.org/officeDocument/2006/relationships/tags" Target="../tags/tag57.xml"/><Relationship Id="rId17" Type="http://schemas.openxmlformats.org/officeDocument/2006/relationships/tags" Target="../tags/tag56.xml"/><Relationship Id="rId16" Type="http://schemas.openxmlformats.org/officeDocument/2006/relationships/tags" Target="../tags/tag55.xml"/><Relationship Id="rId15" Type="http://schemas.openxmlformats.org/officeDocument/2006/relationships/tags" Target="../tags/tag54.xml"/><Relationship Id="rId14" Type="http://schemas.openxmlformats.org/officeDocument/2006/relationships/tags" Target="../tags/tag53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../Local%20Settings/Temp/360zip$Temp/360$1/&#36923;&#36753;&#30340;&#21147;&#37327;.swf" TargetMode="Externa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5.e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72395" y="5012373"/>
            <a:ext cx="1254125" cy="6477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sp>
        <p:nvSpPr>
          <p:cNvPr id="11268" name="文本框 16394"/>
          <p:cNvSpPr txBox="1"/>
          <p:nvPr/>
        </p:nvSpPr>
        <p:spPr>
          <a:xfrm>
            <a:off x="1418590" y="2564765"/>
            <a:ext cx="978852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eaLnBrk="1" hangingPunct="1"/>
            <a:r>
              <a:rPr lang="en-US" altLang="en-US" sz="5400" b="1" spc="0">
                <a:effectLst>
                  <a:outerShdw blurRad="38100" dist="38100" dir="2700000" algn="tl">
                    <a:srgbClr val="FFFFFF"/>
                  </a:outerShdw>
                </a:effectLst>
                <a:latin typeface="微软雅黑" charset="0"/>
                <a:ea typeface="微软雅黑" charset="0"/>
                <a:cs typeface="微软雅黑" charset="0"/>
              </a:rPr>
              <a:t>伽利略对自由落体运动的研究</a:t>
            </a:r>
            <a:endParaRPr lang="en-US" altLang="en-US" sz="5400" b="1">
              <a:effectLst>
                <a:outerShdw blurRad="38100" dist="38100" dir="2700000" algn="tl">
                  <a:srgbClr val="FFFFFF"/>
                </a:outerShdw>
              </a:effectLst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3"/>
          <p:cNvSpPr txBox="1">
            <a:spLocks noChangeArrowheads="1"/>
          </p:cNvSpPr>
          <p:nvPr/>
        </p:nvSpPr>
        <p:spPr bwMode="auto">
          <a:xfrm>
            <a:off x="1008062" y="718187"/>
            <a:ext cx="2174449" cy="694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sz="3800" b="1" dirty="0">
                <a:solidFill>
                  <a:srgbClr val="C00000"/>
                </a:solidFill>
                <a:latin typeface="Arial" panose="020B0604020202020204" pitchFamily="34" charset="0"/>
                <a:ea typeface="黑体" pitchFamily="49" charset="-122"/>
              </a:rPr>
              <a:t>修正推广</a:t>
            </a:r>
            <a:endParaRPr lang="zh-CN" altLang="en-US" sz="3800" b="1" dirty="0">
              <a:solidFill>
                <a:srgbClr val="C00000"/>
              </a:solidFill>
              <a:latin typeface="Arial" panose="020B0604020202020204" pitchFamily="34" charset="0"/>
              <a:ea typeface="黑体" pitchFamily="49" charset="-122"/>
            </a:endParaRPr>
          </a:p>
        </p:txBody>
      </p:sp>
      <p:sp>
        <p:nvSpPr>
          <p:cNvPr id="38915" name="Text Box 24"/>
          <p:cNvSpPr txBox="1">
            <a:spLocks noChangeArrowheads="1"/>
          </p:cNvSpPr>
          <p:nvPr/>
        </p:nvSpPr>
        <p:spPr bwMode="auto">
          <a:xfrm>
            <a:off x="1007745" y="1864995"/>
            <a:ext cx="10616565" cy="1169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3600" dirty="0"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如果完全排除空气阻力，那么，所有物体下落都将一样快。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788176" y="1027525"/>
            <a:ext cx="2698894" cy="848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kumimoji="1"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rPr>
              <a:t>结  论</a:t>
            </a:r>
            <a:endParaRPr kumimoji="1"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1081552" y="2330578"/>
            <a:ext cx="11110448" cy="19561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108842" tIns="54421" rIns="108842" bIns="54421">
            <a:spAutoFit/>
          </a:bodyPr>
          <a:lstStyle/>
          <a:p>
            <a:pPr>
              <a:defRPr/>
            </a:pPr>
            <a:r>
              <a:rPr kumimoji="1" lang="zh-CN" alt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自由落体运动是</a:t>
            </a:r>
            <a:r>
              <a:rPr kumimoji="1" lang="en-US" altLang="zh-CN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: </a:t>
            </a:r>
            <a:r>
              <a:rPr lang="en-US" altLang="zh-CN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v</a:t>
            </a:r>
            <a:r>
              <a:rPr lang="en-US" altLang="zh-CN" sz="40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0</a:t>
            </a:r>
            <a:r>
              <a:rPr lang="zh-CN" alt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＝</a:t>
            </a:r>
            <a:r>
              <a:rPr lang="en-US" altLang="zh-CN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0</a:t>
            </a:r>
            <a:r>
              <a:rPr kumimoji="1" lang="zh-CN" alt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的匀加速直线运动</a:t>
            </a:r>
            <a:r>
              <a:rPr kumimoji="1" lang="zh-CN" alt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，</a:t>
            </a:r>
            <a:endParaRPr kumimoji="1" lang="en-US" altLang="zh-CN" sz="40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>
              <a:defRPr/>
            </a:pPr>
            <a:endParaRPr kumimoji="1" lang="zh-CN" alt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1" lang="zh-CN" alt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且所有物体下落的加速度都相同。</a:t>
            </a:r>
            <a:endParaRPr kumimoji="1" lang="zh-CN" alt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7"/>
          <p:cNvSpPr/>
          <p:nvPr/>
        </p:nvSpPr>
        <p:spPr bwMode="auto">
          <a:xfrm>
            <a:off x="511175" y="2927350"/>
            <a:ext cx="2198688" cy="230188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6140854"/>
              </a:cxn>
              <a:cxn ang="0">
                <a:pos x="0" y="26140854"/>
              </a:cxn>
              <a:cxn ang="0">
                <a:pos x="984035081" y="12949983"/>
              </a:cxn>
              <a:cxn ang="0">
                <a:pos x="0" y="0"/>
              </a:cxn>
              <a:cxn ang="0">
                <a:pos x="2147483647" y="0"/>
              </a:cxn>
              <a:cxn ang="0">
                <a:pos x="2147483647" y="12949983"/>
              </a:cxn>
              <a:cxn ang="0">
                <a:pos x="2147483647" y="26140854"/>
              </a:cxn>
            </a:cxnLst>
            <a:rect l="l" t="t" r="GT0" b="GT1"/>
            <a:pathLst>
              <a:path w="21600" h="21600">
                <a:moveTo>
                  <a:pt x="20666" y="21599"/>
                </a:moveTo>
                <a:lnTo>
                  <a:pt x="0" y="21599"/>
                </a:lnTo>
                <a:lnTo>
                  <a:pt x="933" y="10700"/>
                </a:lnTo>
                <a:lnTo>
                  <a:pt x="0" y="0"/>
                </a:lnTo>
                <a:lnTo>
                  <a:pt x="20666" y="0"/>
                </a:lnTo>
                <a:lnTo>
                  <a:pt x="21599" y="10700"/>
                </a:lnTo>
                <a:lnTo>
                  <a:pt x="20666" y="21599"/>
                </a:ln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1" name="AutoShape 8"/>
          <p:cNvSpPr/>
          <p:nvPr/>
        </p:nvSpPr>
        <p:spPr bwMode="auto">
          <a:xfrm>
            <a:off x="2744788" y="2927350"/>
            <a:ext cx="2198687" cy="230188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6140854"/>
              </a:cxn>
              <a:cxn ang="0">
                <a:pos x="0" y="26140854"/>
              </a:cxn>
              <a:cxn ang="0">
                <a:pos x="984033819" y="12949983"/>
              </a:cxn>
              <a:cxn ang="0">
                <a:pos x="0" y="0"/>
              </a:cxn>
              <a:cxn ang="0">
                <a:pos x="2147483647" y="0"/>
              </a:cxn>
              <a:cxn ang="0">
                <a:pos x="2147483647" y="12949983"/>
              </a:cxn>
              <a:cxn ang="0">
                <a:pos x="2147483647" y="26140854"/>
              </a:cxn>
            </a:cxnLst>
            <a:rect l="l" t="t" r="GT0" b="GT1"/>
            <a:pathLst>
              <a:path w="21600" h="21600">
                <a:moveTo>
                  <a:pt x="20666" y="21599"/>
                </a:moveTo>
                <a:lnTo>
                  <a:pt x="0" y="21599"/>
                </a:lnTo>
                <a:lnTo>
                  <a:pt x="933" y="10700"/>
                </a:lnTo>
                <a:lnTo>
                  <a:pt x="0" y="0"/>
                </a:lnTo>
                <a:lnTo>
                  <a:pt x="20666" y="0"/>
                </a:lnTo>
                <a:lnTo>
                  <a:pt x="21599" y="10700"/>
                </a:lnTo>
                <a:lnTo>
                  <a:pt x="20666" y="21599"/>
                </a:lnTo>
                <a:close/>
              </a:path>
            </a:pathLst>
          </a:custGeom>
          <a:solidFill>
            <a:srgbClr val="6C7176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2" name="AutoShape 9"/>
          <p:cNvSpPr/>
          <p:nvPr/>
        </p:nvSpPr>
        <p:spPr bwMode="auto">
          <a:xfrm>
            <a:off x="4975225" y="2927350"/>
            <a:ext cx="2198688" cy="230188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6140854"/>
              </a:cxn>
              <a:cxn ang="0">
                <a:pos x="0" y="26140854"/>
              </a:cxn>
              <a:cxn ang="0">
                <a:pos x="984035081" y="12949983"/>
              </a:cxn>
              <a:cxn ang="0">
                <a:pos x="0" y="0"/>
              </a:cxn>
              <a:cxn ang="0">
                <a:pos x="2147483647" y="0"/>
              </a:cxn>
              <a:cxn ang="0">
                <a:pos x="2147483647" y="12949983"/>
              </a:cxn>
              <a:cxn ang="0">
                <a:pos x="2147483647" y="26140854"/>
              </a:cxn>
            </a:cxnLst>
            <a:rect l="l" t="t" r="GT0" b="GT1"/>
            <a:pathLst>
              <a:path w="21600" h="21600">
                <a:moveTo>
                  <a:pt x="20666" y="21599"/>
                </a:moveTo>
                <a:lnTo>
                  <a:pt x="0" y="21599"/>
                </a:lnTo>
                <a:lnTo>
                  <a:pt x="933" y="10700"/>
                </a:lnTo>
                <a:lnTo>
                  <a:pt x="0" y="0"/>
                </a:lnTo>
                <a:lnTo>
                  <a:pt x="20666" y="0"/>
                </a:lnTo>
                <a:lnTo>
                  <a:pt x="21599" y="10700"/>
                </a:lnTo>
                <a:lnTo>
                  <a:pt x="20666" y="21599"/>
                </a:ln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3" name="AutoShape 10"/>
          <p:cNvSpPr/>
          <p:nvPr/>
        </p:nvSpPr>
        <p:spPr bwMode="auto">
          <a:xfrm>
            <a:off x="7207250" y="2927350"/>
            <a:ext cx="2193925" cy="230188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6140854"/>
              </a:cxn>
              <a:cxn ang="0">
                <a:pos x="0" y="26140854"/>
              </a:cxn>
              <a:cxn ang="0">
                <a:pos x="980797473" y="12949983"/>
              </a:cxn>
              <a:cxn ang="0">
                <a:pos x="0" y="0"/>
              </a:cxn>
              <a:cxn ang="0">
                <a:pos x="2147483647" y="0"/>
              </a:cxn>
              <a:cxn ang="0">
                <a:pos x="2147483647" y="12949983"/>
              </a:cxn>
              <a:cxn ang="0">
                <a:pos x="2147483647" y="26140854"/>
              </a:cxn>
            </a:cxnLst>
            <a:rect l="l" t="t" r="GT0" b="GT1"/>
            <a:pathLst>
              <a:path w="21600" h="21600">
                <a:moveTo>
                  <a:pt x="20663" y="21599"/>
                </a:moveTo>
                <a:lnTo>
                  <a:pt x="0" y="21599"/>
                </a:lnTo>
                <a:lnTo>
                  <a:pt x="936" y="10700"/>
                </a:lnTo>
                <a:lnTo>
                  <a:pt x="0" y="0"/>
                </a:lnTo>
                <a:lnTo>
                  <a:pt x="20663" y="0"/>
                </a:lnTo>
                <a:lnTo>
                  <a:pt x="21599" y="10700"/>
                </a:lnTo>
                <a:lnTo>
                  <a:pt x="20663" y="21599"/>
                </a:lnTo>
                <a:close/>
              </a:path>
            </a:pathLst>
          </a:custGeom>
          <a:solidFill>
            <a:srgbClr val="6C7176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4" name="AutoShape 11"/>
          <p:cNvSpPr/>
          <p:nvPr/>
        </p:nvSpPr>
        <p:spPr bwMode="auto">
          <a:xfrm>
            <a:off x="9434513" y="2927350"/>
            <a:ext cx="2198687" cy="230188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6140854"/>
              </a:cxn>
              <a:cxn ang="0">
                <a:pos x="0" y="26140854"/>
              </a:cxn>
              <a:cxn ang="0">
                <a:pos x="984033819" y="12949983"/>
              </a:cxn>
              <a:cxn ang="0">
                <a:pos x="0" y="0"/>
              </a:cxn>
              <a:cxn ang="0">
                <a:pos x="2147483647" y="0"/>
              </a:cxn>
              <a:cxn ang="0">
                <a:pos x="2147483647" y="12949983"/>
              </a:cxn>
              <a:cxn ang="0">
                <a:pos x="2147483647" y="26140854"/>
              </a:cxn>
            </a:cxnLst>
            <a:rect l="l" t="t" r="GT0" b="GT1"/>
            <a:pathLst>
              <a:path w="21600" h="21600">
                <a:moveTo>
                  <a:pt x="20666" y="21599"/>
                </a:moveTo>
                <a:lnTo>
                  <a:pt x="0" y="21599"/>
                </a:lnTo>
                <a:lnTo>
                  <a:pt x="933" y="10700"/>
                </a:lnTo>
                <a:lnTo>
                  <a:pt x="0" y="0"/>
                </a:lnTo>
                <a:lnTo>
                  <a:pt x="20666" y="0"/>
                </a:lnTo>
                <a:lnTo>
                  <a:pt x="21599" y="10700"/>
                </a:lnTo>
                <a:lnTo>
                  <a:pt x="20666" y="21599"/>
                </a:ln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5" name="AutoShape 12"/>
          <p:cNvSpPr/>
          <p:nvPr/>
        </p:nvSpPr>
        <p:spPr bwMode="auto">
          <a:xfrm>
            <a:off x="1557338" y="2982913"/>
            <a:ext cx="114300" cy="117475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3291061" y="612865"/>
              </a:cxn>
              <a:cxn ang="0">
                <a:pos x="3291061" y="3573009"/>
              </a:cxn>
              <a:cxn ang="0">
                <a:pos x="564495" y="3573009"/>
              </a:cxn>
              <a:cxn ang="0">
                <a:pos x="564495" y="612865"/>
              </a:cxn>
              <a:cxn ang="0">
                <a:pos x="3291061" y="612865"/>
              </a:cxn>
            </a:cxnLst>
            <a:rect l="l" t="t" r="GT0" b="GT1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8F1E7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6" name="AutoShape 13"/>
          <p:cNvSpPr/>
          <p:nvPr/>
        </p:nvSpPr>
        <p:spPr bwMode="auto">
          <a:xfrm>
            <a:off x="3787775" y="2982913"/>
            <a:ext cx="109538" cy="117475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896631" y="612865"/>
              </a:cxn>
              <a:cxn ang="0">
                <a:pos x="2896631" y="3573009"/>
              </a:cxn>
              <a:cxn ang="0">
                <a:pos x="496842" y="3573009"/>
              </a:cxn>
              <a:cxn ang="0">
                <a:pos x="496842" y="612865"/>
              </a:cxn>
              <a:cxn ang="0">
                <a:pos x="2896631" y="612865"/>
              </a:cxn>
            </a:cxnLst>
            <a:rect l="l" t="t" r="GT0" b="GT1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8F1E7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7" name="AutoShape 14"/>
          <p:cNvSpPr/>
          <p:nvPr/>
        </p:nvSpPr>
        <p:spPr bwMode="auto">
          <a:xfrm>
            <a:off x="6015038" y="2982913"/>
            <a:ext cx="115887" cy="117475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3430041" y="612865"/>
              </a:cxn>
              <a:cxn ang="0">
                <a:pos x="3430041" y="3573009"/>
              </a:cxn>
              <a:cxn ang="0">
                <a:pos x="588362" y="3573009"/>
              </a:cxn>
              <a:cxn ang="0">
                <a:pos x="588362" y="612865"/>
              </a:cxn>
              <a:cxn ang="0">
                <a:pos x="3430041" y="612865"/>
              </a:cxn>
            </a:cxnLst>
            <a:rect l="l" t="t" r="GT0" b="GT1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8F1E7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8" name="AutoShape 15"/>
          <p:cNvSpPr/>
          <p:nvPr/>
        </p:nvSpPr>
        <p:spPr bwMode="auto">
          <a:xfrm>
            <a:off x="8245475" y="2982913"/>
            <a:ext cx="115888" cy="117475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3430135" y="612865"/>
              </a:cxn>
              <a:cxn ang="0">
                <a:pos x="3430135" y="3573009"/>
              </a:cxn>
              <a:cxn ang="0">
                <a:pos x="588368" y="3573009"/>
              </a:cxn>
              <a:cxn ang="0">
                <a:pos x="588368" y="612865"/>
              </a:cxn>
              <a:cxn ang="0">
                <a:pos x="3430135" y="612865"/>
              </a:cxn>
            </a:cxnLst>
            <a:rect l="l" t="t" r="GT0" b="GT1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8F1E7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19" name="AutoShape 16"/>
          <p:cNvSpPr/>
          <p:nvPr/>
        </p:nvSpPr>
        <p:spPr bwMode="auto">
          <a:xfrm>
            <a:off x="10480675" y="2982913"/>
            <a:ext cx="114300" cy="117475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3291061" y="612865"/>
              </a:cxn>
              <a:cxn ang="0">
                <a:pos x="3291061" y="3573009"/>
              </a:cxn>
              <a:cxn ang="0">
                <a:pos x="564495" y="3573009"/>
              </a:cxn>
              <a:cxn ang="0">
                <a:pos x="564495" y="612865"/>
              </a:cxn>
              <a:cxn ang="0">
                <a:pos x="3291061" y="612865"/>
              </a:cxn>
            </a:cxnLst>
            <a:rect l="l" t="t" r="GT0" b="GT1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8F1E7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0" name="AutoShape 19"/>
          <p:cNvSpPr/>
          <p:nvPr/>
        </p:nvSpPr>
        <p:spPr bwMode="auto">
          <a:xfrm>
            <a:off x="1135063" y="3816350"/>
            <a:ext cx="954087" cy="96361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935303516" y="1917786895"/>
              </a:cxn>
              <a:cxn ang="0">
                <a:pos x="0" y="958894162"/>
              </a:cxn>
              <a:cxn ang="0">
                <a:pos x="935303516" y="0"/>
              </a:cxn>
              <a:cxn ang="0">
                <a:pos x="1861385607" y="958894162"/>
              </a:cxn>
              <a:cxn ang="0">
                <a:pos x="935303516" y="1917786895"/>
              </a:cxn>
              <a:cxn ang="0">
                <a:pos x="935303516" y="47412665"/>
              </a:cxn>
              <a:cxn ang="0">
                <a:pos x="46278912" y="958894162"/>
              </a:cxn>
              <a:cxn ang="0">
                <a:pos x="935303516" y="1870285788"/>
              </a:cxn>
              <a:cxn ang="0">
                <a:pos x="1815106044" y="958894162"/>
              </a:cxn>
              <a:cxn ang="0">
                <a:pos x="935303516" y="47412665"/>
              </a:cxn>
            </a:cxnLst>
            <a:rect l="l" t="t" r="GT0" b="GT1"/>
            <a:pathLst>
              <a:path w="21600" h="21600">
                <a:moveTo>
                  <a:pt x="10853" y="21600"/>
                </a:moveTo>
                <a:cubicBezTo>
                  <a:pt x="4835" y="21600"/>
                  <a:pt x="0" y="16681"/>
                  <a:pt x="0" y="10800"/>
                </a:cubicBezTo>
                <a:cubicBezTo>
                  <a:pt x="0" y="4918"/>
                  <a:pt x="4835" y="0"/>
                  <a:pt x="10853" y="0"/>
                </a:cubicBezTo>
                <a:cubicBezTo>
                  <a:pt x="16764" y="0"/>
                  <a:pt x="21599" y="4918"/>
                  <a:pt x="21599" y="10800"/>
                </a:cubicBezTo>
                <a:cubicBezTo>
                  <a:pt x="21599" y="16681"/>
                  <a:pt x="16764" y="21600"/>
                  <a:pt x="10853" y="21600"/>
                </a:cubicBezTo>
                <a:close/>
                <a:moveTo>
                  <a:pt x="10853" y="534"/>
                </a:moveTo>
                <a:cubicBezTo>
                  <a:pt x="5158" y="534"/>
                  <a:pt x="537" y="5132"/>
                  <a:pt x="537" y="10800"/>
                </a:cubicBezTo>
                <a:cubicBezTo>
                  <a:pt x="537" y="16467"/>
                  <a:pt x="5158" y="21065"/>
                  <a:pt x="10853" y="21065"/>
                </a:cubicBezTo>
                <a:cubicBezTo>
                  <a:pt x="16549" y="21065"/>
                  <a:pt x="21062" y="16467"/>
                  <a:pt x="21062" y="10800"/>
                </a:cubicBezTo>
                <a:cubicBezTo>
                  <a:pt x="21062" y="5132"/>
                  <a:pt x="16549" y="534"/>
                  <a:pt x="10853" y="534"/>
                </a:cubicBez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1" name="AutoShape 25"/>
          <p:cNvSpPr/>
          <p:nvPr/>
        </p:nvSpPr>
        <p:spPr bwMode="auto">
          <a:xfrm>
            <a:off x="3344863" y="3833813"/>
            <a:ext cx="955675" cy="9652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939979999" y="1927277060"/>
              </a:cxn>
              <a:cxn ang="0">
                <a:pos x="0" y="963638530"/>
              </a:cxn>
              <a:cxn ang="0">
                <a:pos x="939979999" y="0"/>
              </a:cxn>
              <a:cxn ang="0">
                <a:pos x="1870694909" y="963638530"/>
              </a:cxn>
              <a:cxn ang="0">
                <a:pos x="939979999" y="1927277060"/>
              </a:cxn>
              <a:cxn ang="0">
                <a:pos x="939979999" y="47646835"/>
              </a:cxn>
              <a:cxn ang="0">
                <a:pos x="46509433" y="963638530"/>
              </a:cxn>
              <a:cxn ang="0">
                <a:pos x="939979999" y="1879540430"/>
              </a:cxn>
              <a:cxn ang="0">
                <a:pos x="1824185409" y="963638530"/>
              </a:cxn>
              <a:cxn ang="0">
                <a:pos x="939979999" y="47646835"/>
              </a:cxn>
            </a:cxnLst>
            <a:rect l="l" t="t" r="GT0" b="GT1"/>
            <a:pathLst>
              <a:path w="21600" h="21600">
                <a:moveTo>
                  <a:pt x="10853" y="21600"/>
                </a:moveTo>
                <a:cubicBezTo>
                  <a:pt x="4835" y="21600"/>
                  <a:pt x="0" y="16681"/>
                  <a:pt x="0" y="10800"/>
                </a:cubicBezTo>
                <a:cubicBezTo>
                  <a:pt x="0" y="4918"/>
                  <a:pt x="4835" y="0"/>
                  <a:pt x="10853" y="0"/>
                </a:cubicBezTo>
                <a:cubicBezTo>
                  <a:pt x="16764" y="0"/>
                  <a:pt x="21599" y="4918"/>
                  <a:pt x="21599" y="10800"/>
                </a:cubicBezTo>
                <a:cubicBezTo>
                  <a:pt x="21599" y="16681"/>
                  <a:pt x="16764" y="21600"/>
                  <a:pt x="10853" y="21600"/>
                </a:cubicBezTo>
                <a:close/>
                <a:moveTo>
                  <a:pt x="10853" y="534"/>
                </a:moveTo>
                <a:cubicBezTo>
                  <a:pt x="5158" y="534"/>
                  <a:pt x="537" y="5132"/>
                  <a:pt x="537" y="10800"/>
                </a:cubicBezTo>
                <a:cubicBezTo>
                  <a:pt x="537" y="16467"/>
                  <a:pt x="5158" y="21065"/>
                  <a:pt x="10853" y="21065"/>
                </a:cubicBezTo>
                <a:cubicBezTo>
                  <a:pt x="16441" y="21065"/>
                  <a:pt x="21062" y="16467"/>
                  <a:pt x="21062" y="10800"/>
                </a:cubicBezTo>
                <a:cubicBezTo>
                  <a:pt x="21062" y="5132"/>
                  <a:pt x="16441" y="534"/>
                  <a:pt x="10853" y="534"/>
                </a:cubicBezTo>
                <a:close/>
              </a:path>
            </a:pathLst>
          </a:custGeom>
          <a:solidFill>
            <a:srgbClr val="A8A8A8"/>
          </a:solidFill>
          <a:ln w="9525">
            <a:solidFill>
              <a:srgbClr val="6C7176"/>
            </a:solidFill>
            <a:round/>
          </a:ln>
        </p:spPr>
        <p:txBody>
          <a:bodyPr/>
          <a:lstStyle/>
          <a:p/>
        </p:txBody>
      </p:sp>
      <p:sp>
        <p:nvSpPr>
          <p:cNvPr id="17422" name="AutoShape 45"/>
          <p:cNvSpPr/>
          <p:nvPr/>
        </p:nvSpPr>
        <p:spPr bwMode="auto">
          <a:xfrm>
            <a:off x="5597525" y="3814763"/>
            <a:ext cx="954088" cy="9652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926085182" y="1927277060"/>
              </a:cxn>
              <a:cxn ang="0">
                <a:pos x="0" y="963638530"/>
              </a:cxn>
              <a:cxn ang="0">
                <a:pos x="926085182" y="0"/>
              </a:cxn>
              <a:cxn ang="0">
                <a:pos x="1861390385" y="963638530"/>
              </a:cxn>
              <a:cxn ang="0">
                <a:pos x="926085182" y="1927277060"/>
              </a:cxn>
              <a:cxn ang="0">
                <a:pos x="926085182" y="47646835"/>
              </a:cxn>
              <a:cxn ang="0">
                <a:pos x="46279005" y="963638530"/>
              </a:cxn>
              <a:cxn ang="0">
                <a:pos x="926085182" y="1879540430"/>
              </a:cxn>
              <a:cxn ang="0">
                <a:pos x="1815112187" y="963638530"/>
              </a:cxn>
              <a:cxn ang="0">
                <a:pos x="926085182" y="47646835"/>
              </a:cxn>
            </a:cxnLst>
            <a:rect l="l" t="t" r="GT0" b="GT1"/>
            <a:pathLst>
              <a:path w="21600" h="21600">
                <a:moveTo>
                  <a:pt x="10746" y="21600"/>
                </a:moveTo>
                <a:cubicBezTo>
                  <a:pt x="4835" y="21600"/>
                  <a:pt x="0" y="16681"/>
                  <a:pt x="0" y="10800"/>
                </a:cubicBezTo>
                <a:cubicBezTo>
                  <a:pt x="0" y="4918"/>
                  <a:pt x="4835" y="0"/>
                  <a:pt x="10746" y="0"/>
                </a:cubicBezTo>
                <a:cubicBezTo>
                  <a:pt x="16764" y="0"/>
                  <a:pt x="21599" y="4918"/>
                  <a:pt x="21599" y="10800"/>
                </a:cubicBezTo>
                <a:cubicBezTo>
                  <a:pt x="21599" y="16681"/>
                  <a:pt x="16764" y="21600"/>
                  <a:pt x="10746" y="21600"/>
                </a:cubicBezTo>
                <a:close/>
                <a:moveTo>
                  <a:pt x="10746" y="534"/>
                </a:moveTo>
                <a:cubicBezTo>
                  <a:pt x="5158" y="534"/>
                  <a:pt x="537" y="5132"/>
                  <a:pt x="537" y="10800"/>
                </a:cubicBezTo>
                <a:cubicBezTo>
                  <a:pt x="537" y="16467"/>
                  <a:pt x="5158" y="21065"/>
                  <a:pt x="10746" y="21065"/>
                </a:cubicBezTo>
                <a:cubicBezTo>
                  <a:pt x="16441" y="21065"/>
                  <a:pt x="21062" y="16467"/>
                  <a:pt x="21062" y="10800"/>
                </a:cubicBezTo>
                <a:cubicBezTo>
                  <a:pt x="21062" y="5132"/>
                  <a:pt x="16441" y="534"/>
                  <a:pt x="10746" y="534"/>
                </a:cubicBez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3" name="AutoShape 56"/>
          <p:cNvSpPr/>
          <p:nvPr/>
        </p:nvSpPr>
        <p:spPr bwMode="auto">
          <a:xfrm>
            <a:off x="7827963" y="3816350"/>
            <a:ext cx="954087" cy="96361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926081385" y="1917786895"/>
              </a:cxn>
              <a:cxn ang="0">
                <a:pos x="0" y="958894162"/>
              </a:cxn>
              <a:cxn ang="0">
                <a:pos x="926081385" y="0"/>
              </a:cxn>
              <a:cxn ang="0">
                <a:pos x="1861385607" y="958894162"/>
              </a:cxn>
              <a:cxn ang="0">
                <a:pos x="926081385" y="1917786895"/>
              </a:cxn>
              <a:cxn ang="0">
                <a:pos x="926081385" y="47412665"/>
              </a:cxn>
              <a:cxn ang="0">
                <a:pos x="36970471" y="958894162"/>
              </a:cxn>
              <a:cxn ang="0">
                <a:pos x="926081385" y="1870285788"/>
              </a:cxn>
              <a:cxn ang="0">
                <a:pos x="1815106044" y="958894162"/>
              </a:cxn>
              <a:cxn ang="0">
                <a:pos x="926081385" y="47412665"/>
              </a:cxn>
            </a:cxnLst>
            <a:rect l="l" t="t" r="GT0" b="GT1"/>
            <a:pathLst>
              <a:path w="21600" h="21600">
                <a:moveTo>
                  <a:pt x="10746" y="21600"/>
                </a:moveTo>
                <a:cubicBezTo>
                  <a:pt x="4835" y="21600"/>
                  <a:pt x="0" y="16681"/>
                  <a:pt x="0" y="10800"/>
                </a:cubicBezTo>
                <a:cubicBezTo>
                  <a:pt x="0" y="4918"/>
                  <a:pt x="4835" y="0"/>
                  <a:pt x="10746" y="0"/>
                </a:cubicBezTo>
                <a:cubicBezTo>
                  <a:pt x="16764" y="0"/>
                  <a:pt x="21599" y="4918"/>
                  <a:pt x="21599" y="10800"/>
                </a:cubicBezTo>
                <a:cubicBezTo>
                  <a:pt x="21599" y="16681"/>
                  <a:pt x="16764" y="21600"/>
                  <a:pt x="10746" y="21600"/>
                </a:cubicBezTo>
                <a:close/>
                <a:moveTo>
                  <a:pt x="10746" y="534"/>
                </a:moveTo>
                <a:cubicBezTo>
                  <a:pt x="5050" y="534"/>
                  <a:pt x="429" y="5132"/>
                  <a:pt x="429" y="10800"/>
                </a:cubicBezTo>
                <a:cubicBezTo>
                  <a:pt x="429" y="16467"/>
                  <a:pt x="5050" y="21065"/>
                  <a:pt x="10746" y="21065"/>
                </a:cubicBezTo>
                <a:cubicBezTo>
                  <a:pt x="16441" y="21065"/>
                  <a:pt x="21062" y="16467"/>
                  <a:pt x="21062" y="10800"/>
                </a:cubicBezTo>
                <a:cubicBezTo>
                  <a:pt x="21062" y="5132"/>
                  <a:pt x="16441" y="534"/>
                  <a:pt x="10746" y="534"/>
                </a:cubicBezTo>
                <a:close/>
              </a:path>
            </a:pathLst>
          </a:custGeom>
          <a:solidFill>
            <a:srgbClr val="6C7176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4" name="AutoShape 18"/>
          <p:cNvSpPr/>
          <p:nvPr/>
        </p:nvSpPr>
        <p:spPr bwMode="auto">
          <a:xfrm>
            <a:off x="1598613" y="3146425"/>
            <a:ext cx="23812" cy="68421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0"/>
              </a:cxn>
              <a:cxn ang="0">
                <a:pos x="28939" y="0"/>
              </a:cxn>
              <a:cxn ang="0">
                <a:pos x="28939" y="686508413"/>
              </a:cxn>
              <a:cxn ang="0">
                <a:pos x="0" y="686508413"/>
              </a:cxn>
              <a:cxn ang="0">
                <a:pos x="0" y="0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5" name="AutoShape 24"/>
          <p:cNvSpPr/>
          <p:nvPr/>
        </p:nvSpPr>
        <p:spPr bwMode="auto">
          <a:xfrm>
            <a:off x="3830638" y="3154363"/>
            <a:ext cx="23812" cy="684212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0"/>
              </a:cxn>
              <a:cxn ang="0">
                <a:pos x="28939" y="0"/>
              </a:cxn>
              <a:cxn ang="0">
                <a:pos x="28939" y="686505382"/>
              </a:cxn>
              <a:cxn ang="0">
                <a:pos x="0" y="686505382"/>
              </a:cxn>
              <a:cxn ang="0">
                <a:pos x="0" y="0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6C7176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6" name="AutoShape 47"/>
          <p:cNvSpPr/>
          <p:nvPr/>
        </p:nvSpPr>
        <p:spPr bwMode="auto">
          <a:xfrm>
            <a:off x="6062663" y="3144838"/>
            <a:ext cx="22225" cy="684212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0"/>
              </a:cxn>
              <a:cxn ang="0">
                <a:pos x="23530" y="0"/>
              </a:cxn>
              <a:cxn ang="0">
                <a:pos x="23530" y="686505382"/>
              </a:cxn>
              <a:cxn ang="0">
                <a:pos x="0" y="686505382"/>
              </a:cxn>
              <a:cxn ang="0">
                <a:pos x="0" y="0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7" name="AutoShape 55"/>
          <p:cNvSpPr/>
          <p:nvPr/>
        </p:nvSpPr>
        <p:spPr bwMode="auto">
          <a:xfrm>
            <a:off x="8294688" y="3146425"/>
            <a:ext cx="19050" cy="68421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0"/>
              </a:cxn>
              <a:cxn ang="0">
                <a:pos x="14818" y="0"/>
              </a:cxn>
              <a:cxn ang="0">
                <a:pos x="14818" y="686508413"/>
              </a:cxn>
              <a:cxn ang="0">
                <a:pos x="0" y="686508413"/>
              </a:cxn>
              <a:cxn ang="0">
                <a:pos x="0" y="0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6C7176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8" name="AutoShape 62"/>
          <p:cNvSpPr/>
          <p:nvPr/>
        </p:nvSpPr>
        <p:spPr bwMode="auto">
          <a:xfrm>
            <a:off x="10521950" y="3146425"/>
            <a:ext cx="23813" cy="68421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0"/>
              </a:cxn>
              <a:cxn ang="0">
                <a:pos x="28943" y="0"/>
              </a:cxn>
              <a:cxn ang="0">
                <a:pos x="28943" y="686508413"/>
              </a:cxn>
              <a:cxn ang="0">
                <a:pos x="0" y="686508413"/>
              </a:cxn>
              <a:cxn ang="0">
                <a:pos x="0" y="0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29" name="AutoShape 63"/>
          <p:cNvSpPr/>
          <p:nvPr/>
        </p:nvSpPr>
        <p:spPr bwMode="auto">
          <a:xfrm>
            <a:off x="10064750" y="3849688"/>
            <a:ext cx="958850" cy="960437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944746395" y="1898886420"/>
              </a:cxn>
              <a:cxn ang="0">
                <a:pos x="0" y="944695096"/>
              </a:cxn>
              <a:cxn ang="0">
                <a:pos x="944746395" y="0"/>
              </a:cxn>
              <a:cxn ang="0">
                <a:pos x="1889404719" y="944695096"/>
              </a:cxn>
              <a:cxn ang="0">
                <a:pos x="944746395" y="1898886420"/>
              </a:cxn>
              <a:cxn ang="0">
                <a:pos x="944746395" y="37713335"/>
              </a:cxn>
              <a:cxn ang="0">
                <a:pos x="46712558" y="944695096"/>
              </a:cxn>
              <a:cxn ang="0">
                <a:pos x="944746395" y="1851590251"/>
              </a:cxn>
              <a:cxn ang="0">
                <a:pos x="1842690984" y="944695096"/>
              </a:cxn>
              <a:cxn ang="0">
                <a:pos x="944746395" y="37713335"/>
              </a:cxn>
            </a:cxnLst>
            <a:rect l="l" t="t" r="GT0" b="GT1"/>
            <a:pathLst>
              <a:path w="21600" h="21600">
                <a:moveTo>
                  <a:pt x="10800" y="21600"/>
                </a:moveTo>
                <a:cubicBezTo>
                  <a:pt x="4811" y="21600"/>
                  <a:pt x="0" y="16764"/>
                  <a:pt x="0" y="10746"/>
                </a:cubicBezTo>
                <a:cubicBezTo>
                  <a:pt x="0" y="4835"/>
                  <a:pt x="4811" y="0"/>
                  <a:pt x="10800" y="0"/>
                </a:cubicBezTo>
                <a:cubicBezTo>
                  <a:pt x="16681" y="0"/>
                  <a:pt x="21599" y="4835"/>
                  <a:pt x="21599" y="10746"/>
                </a:cubicBezTo>
                <a:cubicBezTo>
                  <a:pt x="21599" y="16764"/>
                  <a:pt x="16681" y="21600"/>
                  <a:pt x="10800" y="21600"/>
                </a:cubicBezTo>
                <a:close/>
                <a:moveTo>
                  <a:pt x="10800" y="429"/>
                </a:moveTo>
                <a:cubicBezTo>
                  <a:pt x="5132" y="429"/>
                  <a:pt x="534" y="5050"/>
                  <a:pt x="534" y="10746"/>
                </a:cubicBezTo>
                <a:cubicBezTo>
                  <a:pt x="534" y="16441"/>
                  <a:pt x="5132" y="21062"/>
                  <a:pt x="10800" y="21062"/>
                </a:cubicBezTo>
                <a:cubicBezTo>
                  <a:pt x="16467" y="21062"/>
                  <a:pt x="21065" y="16441"/>
                  <a:pt x="21065" y="10746"/>
                </a:cubicBezTo>
                <a:cubicBezTo>
                  <a:pt x="21065" y="5050"/>
                  <a:pt x="16467" y="429"/>
                  <a:pt x="10800" y="429"/>
                </a:cubicBez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30" name="AutoShape 72"/>
          <p:cNvSpPr/>
          <p:nvPr/>
        </p:nvSpPr>
        <p:spPr bwMode="auto">
          <a:xfrm>
            <a:off x="1216025" y="1908175"/>
            <a:ext cx="809625" cy="93186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758478570"/>
              </a:cxn>
              <a:cxn ang="0">
                <a:pos x="571899552" y="0"/>
              </a:cxn>
              <a:cxn ang="0">
                <a:pos x="1137481033" y="758478570"/>
              </a:cxn>
              <a:cxn ang="0">
                <a:pos x="657685437" y="1478652753"/>
              </a:cxn>
              <a:cxn ang="0">
                <a:pos x="559156659" y="1734317213"/>
              </a:cxn>
              <a:cxn ang="0">
                <a:pos x="470212188" y="1478652753"/>
              </a:cxn>
              <a:cxn ang="0">
                <a:pos x="0" y="758478570"/>
              </a:cxn>
            </a:cxnLst>
            <a:rect l="l" t="t" r="GT0" b="GT1"/>
            <a:pathLst>
              <a:path w="21600" h="21600">
                <a:moveTo>
                  <a:pt x="0" y="9446"/>
                </a:moveTo>
                <a:cubicBezTo>
                  <a:pt x="0" y="4245"/>
                  <a:pt x="4826" y="0"/>
                  <a:pt x="10860" y="0"/>
                </a:cubicBezTo>
                <a:cubicBezTo>
                  <a:pt x="16773" y="0"/>
                  <a:pt x="21600" y="4245"/>
                  <a:pt x="21600" y="9446"/>
                </a:cubicBezTo>
                <a:cubicBezTo>
                  <a:pt x="21600" y="13957"/>
                  <a:pt x="17678" y="17725"/>
                  <a:pt x="12489" y="18415"/>
                </a:cubicBezTo>
                <a:cubicBezTo>
                  <a:pt x="10618" y="21599"/>
                  <a:pt x="10618" y="21599"/>
                  <a:pt x="10618" y="21599"/>
                </a:cubicBezTo>
                <a:cubicBezTo>
                  <a:pt x="8929" y="18415"/>
                  <a:pt x="8929" y="18415"/>
                  <a:pt x="8929" y="18415"/>
                </a:cubicBezTo>
                <a:cubicBezTo>
                  <a:pt x="3801" y="17566"/>
                  <a:pt x="0" y="13798"/>
                  <a:pt x="0" y="9446"/>
                </a:cubicBez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31" name="AutoShape 73"/>
          <p:cNvSpPr/>
          <p:nvPr/>
        </p:nvSpPr>
        <p:spPr>
          <a:xfrm>
            <a:off x="1187450" y="2205038"/>
            <a:ext cx="838200" cy="3048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round/>
          </a:ln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algn="ctr" eaLnBrk="1">
              <a:spcBef>
                <a:spcPts val="540"/>
              </a:spcBef>
            </a:pPr>
            <a:r>
              <a:rPr lang="en-US" altLang="zh-CN" sz="2000" b="1">
                <a:solidFill>
                  <a:srgbClr val="F2F2F2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endParaRPr lang="es-ES" altLang="en-US" sz="20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432" name="AutoShape 75"/>
          <p:cNvSpPr/>
          <p:nvPr/>
        </p:nvSpPr>
        <p:spPr bwMode="auto">
          <a:xfrm>
            <a:off x="3448050" y="1908175"/>
            <a:ext cx="811213" cy="93186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758478570"/>
              </a:cxn>
              <a:cxn ang="0">
                <a:pos x="575271942" y="0"/>
              </a:cxn>
              <a:cxn ang="0">
                <a:pos x="1144186980" y="758478570"/>
              </a:cxn>
              <a:cxn ang="0">
                <a:pos x="661562891" y="1478652753"/>
              </a:cxn>
              <a:cxn ang="0">
                <a:pos x="562452377" y="1734317213"/>
              </a:cxn>
              <a:cxn ang="0">
                <a:pos x="472983728" y="1478652753"/>
              </a:cxn>
              <a:cxn ang="0">
                <a:pos x="0" y="758478570"/>
              </a:cxn>
            </a:cxnLst>
            <a:rect l="l" t="t" r="GT0" b="GT1"/>
            <a:pathLst>
              <a:path w="21600" h="21600">
                <a:moveTo>
                  <a:pt x="0" y="9446"/>
                </a:moveTo>
                <a:cubicBezTo>
                  <a:pt x="0" y="4245"/>
                  <a:pt x="4826" y="0"/>
                  <a:pt x="10860" y="0"/>
                </a:cubicBezTo>
                <a:cubicBezTo>
                  <a:pt x="16773" y="0"/>
                  <a:pt x="21600" y="4245"/>
                  <a:pt x="21600" y="9446"/>
                </a:cubicBezTo>
                <a:cubicBezTo>
                  <a:pt x="21600" y="13957"/>
                  <a:pt x="17678" y="17725"/>
                  <a:pt x="12489" y="18415"/>
                </a:cubicBezTo>
                <a:cubicBezTo>
                  <a:pt x="10618" y="21599"/>
                  <a:pt x="10618" y="21599"/>
                  <a:pt x="10618" y="21599"/>
                </a:cubicBezTo>
                <a:cubicBezTo>
                  <a:pt x="8929" y="18415"/>
                  <a:pt x="8929" y="18415"/>
                  <a:pt x="8929" y="18415"/>
                </a:cubicBezTo>
                <a:cubicBezTo>
                  <a:pt x="3801" y="17566"/>
                  <a:pt x="0" y="13798"/>
                  <a:pt x="0" y="9446"/>
                </a:cubicBezTo>
                <a:close/>
              </a:path>
            </a:pathLst>
          </a:custGeom>
          <a:solidFill>
            <a:srgbClr val="6C7176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33" name="AutoShape 76"/>
          <p:cNvSpPr/>
          <p:nvPr/>
        </p:nvSpPr>
        <p:spPr>
          <a:xfrm>
            <a:off x="3417888" y="2208213"/>
            <a:ext cx="841375" cy="3048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round/>
          </a:ln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algn="ctr" eaLnBrk="1">
              <a:spcBef>
                <a:spcPts val="540"/>
              </a:spcBef>
            </a:pPr>
            <a:r>
              <a:rPr lang="es-ES" altLang="zh-CN" sz="20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endParaRPr lang="es-ES" altLang="en-US" sz="20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434" name="AutoShape 78"/>
          <p:cNvSpPr/>
          <p:nvPr/>
        </p:nvSpPr>
        <p:spPr bwMode="auto">
          <a:xfrm>
            <a:off x="5676900" y="1908175"/>
            <a:ext cx="811213" cy="93186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758478570"/>
              </a:cxn>
              <a:cxn ang="0">
                <a:pos x="575271942" y="0"/>
              </a:cxn>
              <a:cxn ang="0">
                <a:pos x="1144186980" y="758478570"/>
              </a:cxn>
              <a:cxn ang="0">
                <a:pos x="661562891" y="1478652753"/>
              </a:cxn>
              <a:cxn ang="0">
                <a:pos x="562452377" y="1734317213"/>
              </a:cxn>
              <a:cxn ang="0">
                <a:pos x="472983728" y="1478652753"/>
              </a:cxn>
              <a:cxn ang="0">
                <a:pos x="0" y="758478570"/>
              </a:cxn>
            </a:cxnLst>
            <a:rect l="l" t="t" r="GT0" b="GT1"/>
            <a:pathLst>
              <a:path w="21600" h="21600">
                <a:moveTo>
                  <a:pt x="0" y="9446"/>
                </a:moveTo>
                <a:cubicBezTo>
                  <a:pt x="0" y="4245"/>
                  <a:pt x="4826" y="0"/>
                  <a:pt x="10860" y="0"/>
                </a:cubicBezTo>
                <a:cubicBezTo>
                  <a:pt x="16773" y="0"/>
                  <a:pt x="21600" y="4245"/>
                  <a:pt x="21600" y="9446"/>
                </a:cubicBezTo>
                <a:cubicBezTo>
                  <a:pt x="21600" y="13957"/>
                  <a:pt x="17678" y="17725"/>
                  <a:pt x="12489" y="18415"/>
                </a:cubicBezTo>
                <a:cubicBezTo>
                  <a:pt x="10618" y="21599"/>
                  <a:pt x="10618" y="21599"/>
                  <a:pt x="10618" y="21599"/>
                </a:cubicBezTo>
                <a:cubicBezTo>
                  <a:pt x="8929" y="18415"/>
                  <a:pt x="8929" y="18415"/>
                  <a:pt x="8929" y="18415"/>
                </a:cubicBezTo>
                <a:cubicBezTo>
                  <a:pt x="3801" y="17566"/>
                  <a:pt x="0" y="13798"/>
                  <a:pt x="0" y="9446"/>
                </a:cubicBez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35" name="AutoShape 79"/>
          <p:cNvSpPr/>
          <p:nvPr/>
        </p:nvSpPr>
        <p:spPr>
          <a:xfrm>
            <a:off x="5676900" y="2189163"/>
            <a:ext cx="839788" cy="3048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round/>
          </a:ln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algn="ctr" eaLnBrk="1">
              <a:spcBef>
                <a:spcPts val="540"/>
              </a:spcBef>
            </a:pPr>
            <a:r>
              <a:rPr lang="en-US" altLang="zh-CN" sz="2000" b="1">
                <a:solidFill>
                  <a:srgbClr val="F2F2F2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endParaRPr lang="es-ES" altLang="en-US" sz="20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436" name="AutoShape 81"/>
          <p:cNvSpPr/>
          <p:nvPr/>
        </p:nvSpPr>
        <p:spPr bwMode="auto">
          <a:xfrm>
            <a:off x="7908925" y="1908175"/>
            <a:ext cx="811213" cy="93186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758478570"/>
              </a:cxn>
              <a:cxn ang="0">
                <a:pos x="575271942" y="0"/>
              </a:cxn>
              <a:cxn ang="0">
                <a:pos x="1144186980" y="758478570"/>
              </a:cxn>
              <a:cxn ang="0">
                <a:pos x="661562891" y="1478652753"/>
              </a:cxn>
              <a:cxn ang="0">
                <a:pos x="562452377" y="1734317213"/>
              </a:cxn>
              <a:cxn ang="0">
                <a:pos x="472983728" y="1478652753"/>
              </a:cxn>
              <a:cxn ang="0">
                <a:pos x="0" y="758478570"/>
              </a:cxn>
            </a:cxnLst>
            <a:rect l="l" t="t" r="GT0" b="GT1"/>
            <a:pathLst>
              <a:path w="21600" h="21600">
                <a:moveTo>
                  <a:pt x="0" y="9446"/>
                </a:moveTo>
                <a:cubicBezTo>
                  <a:pt x="0" y="4245"/>
                  <a:pt x="4826" y="0"/>
                  <a:pt x="10860" y="0"/>
                </a:cubicBezTo>
                <a:cubicBezTo>
                  <a:pt x="16773" y="0"/>
                  <a:pt x="21600" y="4245"/>
                  <a:pt x="21600" y="9446"/>
                </a:cubicBezTo>
                <a:cubicBezTo>
                  <a:pt x="21600" y="13957"/>
                  <a:pt x="17678" y="17725"/>
                  <a:pt x="12489" y="18415"/>
                </a:cubicBezTo>
                <a:cubicBezTo>
                  <a:pt x="10618" y="21599"/>
                  <a:pt x="10618" y="21599"/>
                  <a:pt x="10618" y="21599"/>
                </a:cubicBezTo>
                <a:cubicBezTo>
                  <a:pt x="8929" y="18415"/>
                  <a:pt x="8929" y="18415"/>
                  <a:pt x="8929" y="18415"/>
                </a:cubicBezTo>
                <a:cubicBezTo>
                  <a:pt x="3801" y="17566"/>
                  <a:pt x="0" y="13798"/>
                  <a:pt x="0" y="9446"/>
                </a:cubicBezTo>
                <a:close/>
              </a:path>
            </a:pathLst>
          </a:custGeom>
          <a:solidFill>
            <a:srgbClr val="6C7176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37" name="AutoShape 82"/>
          <p:cNvSpPr/>
          <p:nvPr/>
        </p:nvSpPr>
        <p:spPr>
          <a:xfrm>
            <a:off x="7880350" y="2174875"/>
            <a:ext cx="839788" cy="3048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round/>
          </a:ln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algn="ctr" eaLnBrk="1">
              <a:spcBef>
                <a:spcPts val="540"/>
              </a:spcBef>
            </a:pPr>
            <a:r>
              <a:rPr lang="en-US" altLang="zh-CN" sz="2000" b="1">
                <a:solidFill>
                  <a:srgbClr val="F2F2F2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4</a:t>
            </a:r>
            <a:endParaRPr lang="es-ES" altLang="en-US" sz="20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438" name="AutoShape 84"/>
          <p:cNvSpPr/>
          <p:nvPr/>
        </p:nvSpPr>
        <p:spPr bwMode="auto">
          <a:xfrm>
            <a:off x="10139363" y="1908175"/>
            <a:ext cx="809625" cy="931863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758478570"/>
              </a:cxn>
              <a:cxn ang="0">
                <a:pos x="571899552" y="0"/>
              </a:cxn>
              <a:cxn ang="0">
                <a:pos x="1137481033" y="758478570"/>
              </a:cxn>
              <a:cxn ang="0">
                <a:pos x="657685437" y="1478652753"/>
              </a:cxn>
              <a:cxn ang="0">
                <a:pos x="559156659" y="1734317213"/>
              </a:cxn>
              <a:cxn ang="0">
                <a:pos x="470212188" y="1478652753"/>
              </a:cxn>
              <a:cxn ang="0">
                <a:pos x="0" y="758478570"/>
              </a:cxn>
            </a:cxnLst>
            <a:rect l="l" t="t" r="GT0" b="GT1"/>
            <a:pathLst>
              <a:path w="21600" h="21600">
                <a:moveTo>
                  <a:pt x="0" y="9446"/>
                </a:moveTo>
                <a:cubicBezTo>
                  <a:pt x="0" y="4245"/>
                  <a:pt x="4826" y="0"/>
                  <a:pt x="10860" y="0"/>
                </a:cubicBezTo>
                <a:cubicBezTo>
                  <a:pt x="16773" y="0"/>
                  <a:pt x="21600" y="4245"/>
                  <a:pt x="21600" y="9446"/>
                </a:cubicBezTo>
                <a:cubicBezTo>
                  <a:pt x="21600" y="13957"/>
                  <a:pt x="17678" y="17725"/>
                  <a:pt x="12489" y="18415"/>
                </a:cubicBezTo>
                <a:cubicBezTo>
                  <a:pt x="10618" y="21599"/>
                  <a:pt x="10618" y="21599"/>
                  <a:pt x="10618" y="21599"/>
                </a:cubicBezTo>
                <a:cubicBezTo>
                  <a:pt x="8929" y="18415"/>
                  <a:pt x="8929" y="18415"/>
                  <a:pt x="8929" y="18415"/>
                </a:cubicBezTo>
                <a:cubicBezTo>
                  <a:pt x="3801" y="17566"/>
                  <a:pt x="0" y="13798"/>
                  <a:pt x="0" y="9446"/>
                </a:cubicBezTo>
                <a:close/>
              </a:path>
            </a:pathLst>
          </a:custGeom>
          <a:solidFill>
            <a:srgbClr val="A8A8A8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7439" name="AutoShape 85"/>
          <p:cNvSpPr/>
          <p:nvPr/>
        </p:nvSpPr>
        <p:spPr>
          <a:xfrm>
            <a:off x="10125075" y="2174875"/>
            <a:ext cx="838200" cy="3048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round/>
          </a:ln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algn="ctr" eaLnBrk="1">
              <a:spcBef>
                <a:spcPts val="540"/>
              </a:spcBef>
            </a:pPr>
            <a:r>
              <a:rPr lang="en-US" altLang="zh-CN" sz="2000" b="1">
                <a:solidFill>
                  <a:srgbClr val="F2F2F2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5</a:t>
            </a:r>
            <a:endParaRPr lang="es-ES" altLang="en-US" sz="20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442" name="TextBox 2"/>
          <p:cNvSpPr/>
          <p:nvPr/>
        </p:nvSpPr>
        <p:spPr>
          <a:xfrm>
            <a:off x="767080" y="476250"/>
            <a:ext cx="5169535" cy="52197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>
              <a:spcBef>
                <a:spcPts val="1000"/>
              </a:spcBef>
            </a:pPr>
            <a:r>
              <a:rPr lang="zh-CN" altLang="en-US" sz="2800" b="1">
                <a:solidFill>
                  <a:schemeClr val="tx1"/>
                </a:solidFill>
              </a:rPr>
              <a:t>伽利略科学研究方法基本要素</a:t>
            </a:r>
            <a:endParaRPr lang="zh-CN" altLang="en-US" sz="2800" b="1">
              <a:solidFill>
                <a:schemeClr val="tx1"/>
              </a:solidFill>
            </a:endParaRPr>
          </a:p>
        </p:txBody>
      </p:sp>
      <p:sp>
        <p:nvSpPr>
          <p:cNvPr id="17443" name="文本框 31817"/>
          <p:cNvSpPr/>
          <p:nvPr/>
        </p:nvSpPr>
        <p:spPr>
          <a:xfrm>
            <a:off x="1206500" y="40020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观察</a:t>
            </a:r>
            <a:endParaRPr lang="zh-CN" altLang="en-US" sz="2400" b="1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7444" name="文本框 31818"/>
          <p:cNvSpPr/>
          <p:nvPr/>
        </p:nvSpPr>
        <p:spPr>
          <a:xfrm>
            <a:off x="3143250" y="4024313"/>
            <a:ext cx="14224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提出假设</a:t>
            </a:r>
            <a:endParaRPr lang="zh-CN" altLang="en-US" sz="2400" b="1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7445" name="文本框 31819"/>
          <p:cNvSpPr/>
          <p:nvPr/>
        </p:nvSpPr>
        <p:spPr>
          <a:xfrm>
            <a:off x="5387975" y="4048125"/>
            <a:ext cx="1422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逻辑推理</a:t>
            </a:r>
            <a:endParaRPr lang="zh-CN" altLang="en-US" sz="2400" b="1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7446" name="文本框 31820"/>
          <p:cNvSpPr/>
          <p:nvPr/>
        </p:nvSpPr>
        <p:spPr>
          <a:xfrm>
            <a:off x="7637463" y="4010025"/>
            <a:ext cx="1422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实验验证</a:t>
            </a:r>
            <a:endParaRPr lang="zh-CN" altLang="en-US" sz="2400" b="1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7447" name="文本框 31821"/>
          <p:cNvSpPr/>
          <p:nvPr/>
        </p:nvSpPr>
        <p:spPr>
          <a:xfrm>
            <a:off x="9836150" y="4003675"/>
            <a:ext cx="14224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推广修正</a:t>
            </a:r>
            <a:endParaRPr lang="zh-CN" altLang="en-US" sz="2400" b="1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7448" name="文本框 31822"/>
          <p:cNvSpPr/>
          <p:nvPr/>
        </p:nvSpPr>
        <p:spPr>
          <a:xfrm>
            <a:off x="4763" y="4948238"/>
            <a:ext cx="12187237" cy="1570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意义：伽利略科学思想方法第一次把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实验和逻辑推理（包括数学推演）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有机的结合起来，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/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      这种方法是物理学乃至整个自然科学界最基本的研究方法，不但标志着物理学真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/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      正的开端，也有力地推进了人类科学认识的发展，近代科学研究的大门从此被打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/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      开。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390286" y="2481393"/>
            <a:ext cx="11377084" cy="121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行楷" pitchFamily="2" charset="-122"/>
              </a:rPr>
              <a:t>思考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3600" b="1" dirty="0">
                <a:latin typeface="Arial" panose="020B0604020202020204" pitchFamily="34" charset="0"/>
              </a:rPr>
              <a:t>                               </a:t>
            </a:r>
            <a:endParaRPr lang="zh-CN" altLang="en-US" sz="3600" b="1" dirty="0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      伽利略在研究落体运动过程中首先遇到了什么困难？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175974" y="4729162"/>
            <a:ext cx="11377084" cy="121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行楷" pitchFamily="2" charset="-122"/>
              </a:rPr>
              <a:t>思考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     伽利略作出了大胆的科学猜想，猜想的内容是什么？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937974" y="3943483"/>
            <a:ext cx="9601200" cy="78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660066"/>
                </a:solidFill>
                <a:latin typeface="Arial" panose="020B0604020202020204" pitchFamily="34" charset="0"/>
                <a:ea typeface="华文行楷" pitchFamily="2" charset="-122"/>
              </a:rPr>
              <a:t>没有描述运动的概念</a:t>
            </a:r>
            <a:endParaRPr lang="zh-CN" altLang="en-US" sz="4400" b="1" dirty="0">
              <a:solidFill>
                <a:srgbClr val="660066"/>
              </a:solidFill>
              <a:latin typeface="Arial" panose="020B0604020202020204" pitchFamily="34" charset="0"/>
              <a:ea typeface="华文行楷" pitchFamily="2" charset="-122"/>
            </a:endParaRPr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635247" y="222286"/>
            <a:ext cx="11166228" cy="2149439"/>
          </a:xfrm>
          <a:prstGeom prst="rect">
            <a:avLst/>
          </a:prstGeom>
        </p:spPr>
        <p:txBody>
          <a:bodyPr vert="horz" lIns="108842" tIns="54421" rIns="108842" bIns="54421" rtlCol="0">
            <a:noAutofit/>
          </a:bodyPr>
          <a:lstStyle/>
          <a:p>
            <a:pPr lvl="0">
              <a:lnSpc>
                <a:spcPct val="130000"/>
              </a:lnSpc>
              <a:spcAft>
                <a:spcPts val="1000"/>
              </a:spcAft>
            </a:pPr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华文行楷" pitchFamily="2" charset="-122"/>
              </a:rPr>
              <a:t>问题</a:t>
            </a:r>
            <a:r>
              <a:rPr lang="zh-CN" altLang="en-US" sz="3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endParaRPr lang="en-US" altLang="zh-CN" sz="3600" b="1" dirty="0" smtClean="0">
              <a:solidFill>
                <a:srgbClr val="FF0000"/>
              </a:solidFill>
              <a:latin typeface="Arial" panose="020B0604020202020204" pitchFamily="34" charset="0"/>
              <a:ea typeface="华文行楷" pitchFamily="2" charset="-122"/>
            </a:endParaRPr>
          </a:p>
          <a:p>
            <a:pPr lvl="0">
              <a:lnSpc>
                <a:spcPct val="130000"/>
              </a:lnSpc>
              <a:spcAft>
                <a:spcPts val="1000"/>
              </a:spcAft>
            </a:pPr>
            <a:r>
              <a:rPr lang="en-US" altLang="zh-CN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华文行楷" pitchFamily="2" charset="-122"/>
              </a:rPr>
              <a:t>         </a:t>
            </a:r>
            <a:r>
              <a:rPr lang="zh-CN" altLang="en-US" sz="3600" b="1" dirty="0" smtClean="0">
                <a:latin typeface="Arial" panose="020B0604020202020204" pitchFamily="34" charset="0"/>
                <a:ea typeface="宋体" pitchFamily="2" charset="-122"/>
              </a:rPr>
              <a:t>重物和轻物下落的同样快？它们的运动具有怎样的规律呢？</a:t>
            </a:r>
            <a:endParaRPr lang="zh-CN" altLang="en-US" sz="3600" b="1" dirty="0">
              <a:latin typeface="Arial" panose="020B0604020202020204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/>
      <p:bldP spid="209926" grpId="0"/>
      <p:bldP spid="209927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861482" y="223898"/>
            <a:ext cx="11330518" cy="40225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08842" tIns="54421" rIns="108842" bIns="54421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4300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自然界是简单的，</a:t>
            </a:r>
            <a:endParaRPr lang="zh-CN" altLang="en-US" sz="4300" dirty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4300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自然界的规律也是简单的。</a:t>
            </a:r>
            <a:endParaRPr lang="zh-CN" altLang="en-US" sz="4300" dirty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4300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落体运动一定是一种最简单的变速运动</a:t>
            </a:r>
            <a:r>
              <a:rPr lang="zh-CN" altLang="en-US" sz="43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43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物体</a:t>
            </a:r>
            <a:r>
              <a:rPr lang="zh-CN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下落</a:t>
            </a:r>
            <a:r>
              <a:rPr lang="zh-CN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速度是</a:t>
            </a:r>
            <a:r>
              <a:rPr lang="zh-CN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均匀变化的</a:t>
            </a:r>
            <a:endParaRPr lang="zh-CN" altLang="en-US" sz="4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7397" name="Line 5"/>
          <p:cNvSpPr>
            <a:spLocks noChangeShapeType="1"/>
          </p:cNvSpPr>
          <p:nvPr/>
        </p:nvSpPr>
        <p:spPr bwMode="auto">
          <a:xfrm>
            <a:off x="6547935" y="4832350"/>
            <a:ext cx="172931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42" tIns="54421" rIns="108842" bIns="54421"/>
          <a:lstStyle/>
          <a:p>
            <a:endParaRPr lang="zh-CN" altLang="en-US"/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8617087" y="4440293"/>
            <a:ext cx="3221567" cy="69457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08842" tIns="54421" rIns="108842" bIns="54421">
            <a:spAutoFit/>
          </a:bodyPr>
          <a:lstStyle/>
          <a:p>
            <a:pPr>
              <a:defRPr/>
            </a:pPr>
            <a:r>
              <a:rPr lang="zh-CN" altLang="en-US" sz="38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伽利略</a:t>
            </a:r>
            <a:endParaRPr lang="zh-CN" altLang="en-US" sz="3800" dirty="0">
              <a:effectLst>
                <a:outerShdw blurRad="38100" dist="38100" dir="2700000" algn="tl">
                  <a:srgbClr val="C0C0C0"/>
                </a:outerShdw>
              </a:effectLst>
              <a:ea typeface="黑体" pitchFamily="49" charset="-122"/>
            </a:endParaRPr>
          </a:p>
        </p:txBody>
      </p:sp>
      <p:sp>
        <p:nvSpPr>
          <p:cNvPr id="6" name="Rectangle 9"/>
          <p:cNvSpPr>
            <a:spLocks noRot="1" noChangeArrowheads="1"/>
          </p:cNvSpPr>
          <p:nvPr/>
        </p:nvSpPr>
        <p:spPr bwMode="auto">
          <a:xfrm>
            <a:off x="528638" y="581086"/>
            <a:ext cx="1102784" cy="566021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2" tIns="54421" rIns="108842" bIns="54421"/>
          <a:lstStyle/>
          <a:p>
            <a:pPr algn="ctr" fontAlgn="t"/>
            <a:r>
              <a:rPr lang="zh-CN" altLang="en-US" sz="4000" b="1" dirty="0" smtClean="0">
                <a:latin typeface="黑体" pitchFamily="49" charset="-122"/>
                <a:ea typeface="黑体" pitchFamily="49" charset="-122"/>
                <a:sym typeface="Wingdings" panose="05000000000000000000" pitchFamily="2" charset="2"/>
              </a:rPr>
              <a:t>三</a:t>
            </a:r>
            <a:endParaRPr lang="en-US" altLang="zh-CN" sz="4000" b="1" dirty="0" smtClean="0">
              <a:latin typeface="黑体" pitchFamily="49" charset="-122"/>
              <a:ea typeface="黑体" pitchFamily="49" charset="-122"/>
              <a:sym typeface="Wingdings" panose="05000000000000000000" pitchFamily="2" charset="2"/>
            </a:endParaRPr>
          </a:p>
          <a:p>
            <a:pPr algn="ctr" fontAlgn="t"/>
            <a:r>
              <a:rPr lang="zh-CN" altLang="en-US" sz="4000" b="1" dirty="0" smtClean="0">
                <a:latin typeface="黑体" pitchFamily="49" charset="-122"/>
                <a:ea typeface="黑体" pitchFamily="49" charset="-122"/>
                <a:sym typeface="Wingdings" panose="05000000000000000000" pitchFamily="2" charset="2"/>
              </a:rPr>
              <a:t>   </a:t>
            </a:r>
            <a:r>
              <a:rPr lang="zh-CN" altLang="en-US" sz="4000" b="1" dirty="0">
                <a:latin typeface="黑体" pitchFamily="49" charset="-122"/>
                <a:ea typeface="黑体" pitchFamily="49" charset="-122"/>
                <a:sym typeface="Wingdings" panose="05000000000000000000" pitchFamily="2" charset="2"/>
              </a:rPr>
              <a:t>　　　　　</a:t>
            </a:r>
            <a:r>
              <a:rPr lang="zh-CN" altLang="en-US" sz="4000" b="1" dirty="0" smtClean="0">
                <a:latin typeface="黑体" pitchFamily="49" charset="-122"/>
                <a:ea typeface="黑体" pitchFamily="49" charset="-122"/>
                <a:sym typeface="Wingdings" panose="05000000000000000000" pitchFamily="2" charset="2"/>
              </a:rPr>
              <a:t>猜想与假说</a:t>
            </a:r>
            <a:endParaRPr lang="zh-CN" altLang="en-US" sz="40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16140" y="5473184"/>
            <a:ext cx="89562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49" charset="-122"/>
              </a:rPr>
              <a:t>速度是随时间均匀变？还是随位移均匀变？</a:t>
            </a:r>
            <a:endParaRPr lang="zh-CN" altLang="en-US" sz="3600" b="1" dirty="0">
              <a:effectLst>
                <a:outerShdw blurRad="38100" dist="38100" dir="2700000" algn="tl">
                  <a:srgbClr val="000000"/>
                </a:outerShdw>
              </a:effectLst>
              <a:ea typeface="黑体" pitchFamily="49" charset="-122"/>
            </a:endParaRPr>
          </a:p>
        </p:txBody>
      </p:sp>
      <p:sp>
        <p:nvSpPr>
          <p:cNvPr id="8" name="WordArt 29">
            <a:hlinkClick r:id="rId1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1271588" y="5072067"/>
            <a:ext cx="1028700" cy="1295399"/>
          </a:xfrm>
          <a:prstGeom prst="rect">
            <a:avLst/>
          </a:prstGeom>
        </p:spPr>
        <p:txBody>
          <a:bodyPr wrap="none" lIns="108842" tIns="54421" rIns="108842" bIns="5442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4300" kern="10" dirty="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/>
                <a:ea typeface="宋体"/>
              </a:rPr>
              <a:t>?</a:t>
            </a:r>
            <a:endParaRPr lang="zh-CN" altLang="en-US" sz="4300" kern="10" dirty="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宋体"/>
              <a:ea typeface="宋体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7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7" grpId="0" animBg="1"/>
      <p:bldP spid="187398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51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187272" y="3956935"/>
          <a:ext cx="3105526" cy="1186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1" imgW="431800" imgH="190500" progId="">
                  <p:embed/>
                </p:oleObj>
              </mc:Choice>
              <mc:Fallback>
                <p:oleObj name="Equation" r:id="rId1" imgW="431800" imgH="190500" progId="">
                  <p:embed/>
                  <p:pic>
                    <p:nvPicPr>
                      <p:cNvPr id="0" name="图片 4096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187272" y="3956935"/>
                        <a:ext cx="3105526" cy="1186248"/>
                      </a:xfrm>
                      <a:prstGeom prst="rect">
                        <a:avLst/>
                      </a:prstGeom>
                      <a:noFill/>
                      <a:ln w="38100" cap="flat" cmpd="sng">
                        <a:solidFill>
                          <a:srgbClr val="FFFFFF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1" name="Text Box 59"/>
          <p:cNvSpPr txBox="1">
            <a:spLocks noChangeArrowheads="1"/>
          </p:cNvSpPr>
          <p:nvPr/>
        </p:nvSpPr>
        <p:spPr bwMode="auto">
          <a:xfrm>
            <a:off x="6001885" y="1899953"/>
            <a:ext cx="2174449" cy="694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sz="3800" b="1" dirty="0">
                <a:latin typeface="Arial" panose="020B0604020202020204" pitchFamily="34" charset="0"/>
                <a:ea typeface="黑体" pitchFamily="49" charset="-122"/>
              </a:rPr>
              <a:t>逻辑推论</a:t>
            </a:r>
            <a:endParaRPr lang="zh-CN" altLang="en-US" sz="3800" b="1" dirty="0">
              <a:latin typeface="Arial" panose="020B0604020202020204" pitchFamily="34" charset="0"/>
              <a:ea typeface="黑体" pitchFamily="49" charset="-122"/>
            </a:endParaRPr>
          </a:p>
        </p:txBody>
      </p:sp>
      <p:sp>
        <p:nvSpPr>
          <p:cNvPr id="32772" name="Text Box 62"/>
          <p:cNvSpPr txBox="1">
            <a:spLocks noChangeArrowheads="1"/>
          </p:cNvSpPr>
          <p:nvPr/>
        </p:nvSpPr>
        <p:spPr bwMode="auto">
          <a:xfrm>
            <a:off x="6016137" y="2957035"/>
            <a:ext cx="5145838" cy="72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●</a:t>
            </a:r>
            <a:r>
              <a:rPr lang="zh-CN" altLang="en-US" sz="4000" dirty="0">
                <a:latin typeface="Times New Roman" panose="02020603050405020304" pitchFamily="18" charset="0"/>
                <a:ea typeface="黑体" pitchFamily="49" charset="-122"/>
              </a:rPr>
              <a:t>若速度与时间成正比</a:t>
            </a:r>
            <a:endParaRPr lang="zh-CN" altLang="en-US" sz="4000" dirty="0">
              <a:latin typeface="Times New Roman" panose="02020603050405020304" pitchFamily="18" charset="0"/>
              <a:ea typeface="黑体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07" y="774320"/>
            <a:ext cx="5106006" cy="541578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334434" y="1269631"/>
            <a:ext cx="11159355" cy="287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42" tIns="54421" rIns="108842" bIns="5442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rPr>
              <a:t>思考：</a:t>
            </a:r>
            <a:endParaRPr lang="zh-CN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rPr>
              <a:t>       伽利略在实验过程中遇到了怎样的困难，他又是怎样克服的？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450974" y="503238"/>
            <a:ext cx="7749117" cy="1660525"/>
          </a:xfrm>
          <a:prstGeom prst="rect">
            <a:avLst/>
          </a:prstGeom>
        </p:spPr>
        <p:txBody>
          <a:bodyPr lIns="108842" tIns="54421" rIns="108842" bIns="54421">
            <a:no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困难一  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速度无法直接测量</a:t>
            </a:r>
            <a:endParaRPr lang="zh-CN" altLang="en-US" sz="3200" b="1" dirty="0" smtClean="0">
              <a:latin typeface="宋体" pitchFamily="2" charset="-122"/>
              <a:ea typeface="宋体" pitchFamily="2" charset="-122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   突破： </a:t>
            </a:r>
            <a:r>
              <a:rPr lang="zh-CN" altLang="en-US" sz="3200" b="1" dirty="0" smtClean="0">
                <a:solidFill>
                  <a:srgbClr val="A50021"/>
                </a:solidFill>
                <a:latin typeface="宋体" pitchFamily="2" charset="-122"/>
                <a:ea typeface="宋体" pitchFamily="2" charset="-122"/>
              </a:rPr>
              <a:t>间接验证</a:t>
            </a:r>
            <a:endParaRPr lang="zh-CN" altLang="en-US" sz="3200" b="1" dirty="0" smtClean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/>
        </p:nvGraphicFramePr>
        <p:xfrm>
          <a:off x="4552952" y="2628447"/>
          <a:ext cx="192616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1" imgW="431800" imgH="190500" progId="">
                  <p:embed/>
                </p:oleObj>
              </mc:Choice>
              <mc:Fallback>
                <p:oleObj name="Equation" r:id="rId1" imgW="431800" imgH="190500" progId="">
                  <p:embed/>
                  <p:pic>
                    <p:nvPicPr>
                      <p:cNvPr id="0" name="图片 512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52952" y="2628447"/>
                        <a:ext cx="1926167" cy="6683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22" name="AutoShape 6"/>
          <p:cNvSpPr>
            <a:spLocks noChangeArrowheads="1"/>
          </p:cNvSpPr>
          <p:nvPr/>
        </p:nvSpPr>
        <p:spPr bwMode="auto">
          <a:xfrm rot="5400000">
            <a:off x="3620600" y="3739580"/>
            <a:ext cx="1261980" cy="726545"/>
          </a:xfrm>
          <a:prstGeom prst="rightArrow">
            <a:avLst>
              <a:gd name="adj1" fmla="val 50000"/>
              <a:gd name="adj2" fmla="val 87707"/>
            </a:avLst>
          </a:prstGeom>
          <a:solidFill>
            <a:schemeClr val="tx2"/>
          </a:solidFill>
          <a:ln w="9525" algn="ctr">
            <a:solidFill>
              <a:srgbClr val="009900"/>
            </a:solidFill>
            <a:miter lim="800000"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lIns="108842" tIns="54421" rIns="108842" bIns="54421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88425" name="Rectangle 9"/>
          <p:cNvSpPr>
            <a:spLocks noChangeArrowheads="1"/>
          </p:cNvSpPr>
          <p:nvPr/>
        </p:nvSpPr>
        <p:spPr bwMode="auto">
          <a:xfrm>
            <a:off x="1295399" y="2379166"/>
            <a:ext cx="3839633" cy="98689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08842" tIns="54421" rIns="108842" bIns="54421">
            <a:spAutoFit/>
          </a:bodyPr>
          <a:lstStyle/>
          <a:p>
            <a:pPr>
              <a:defRPr/>
            </a:pPr>
            <a:r>
              <a:rPr lang="zh-CN" altLang="en-US" sz="3800" dirty="0">
                <a:latin typeface="黑体" pitchFamily="49" charset="-122"/>
                <a:ea typeface="黑体" pitchFamily="49" charset="-122"/>
              </a:rPr>
              <a:t>若</a:t>
            </a:r>
            <a:r>
              <a:rPr lang="en-US" altLang="zh-CN" sz="5700" dirty="0">
                <a:latin typeface="黑体" pitchFamily="49" charset="-122"/>
                <a:ea typeface="黑体" pitchFamily="49" charset="-122"/>
              </a:rPr>
              <a:t>v</a:t>
            </a:r>
            <a:r>
              <a:rPr lang="en-US" altLang="zh-CN" sz="5700" baseline="-25000" dirty="0">
                <a:latin typeface="黑体" pitchFamily="49" charset="-122"/>
                <a:ea typeface="黑体" pitchFamily="49" charset="-122"/>
              </a:rPr>
              <a:t>0</a:t>
            </a:r>
            <a:r>
              <a:rPr lang="zh-CN" altLang="en-US" sz="4300" dirty="0">
                <a:latin typeface="黑体" pitchFamily="49" charset="-122"/>
                <a:ea typeface="黑体" pitchFamily="49" charset="-122"/>
              </a:rPr>
              <a:t>＝</a:t>
            </a:r>
            <a:r>
              <a:rPr lang="en-US" altLang="zh-CN" sz="5200" dirty="0">
                <a:latin typeface="黑体" pitchFamily="49" charset="-122"/>
                <a:ea typeface="黑体" pitchFamily="49" charset="-122"/>
              </a:rPr>
              <a:t>0</a:t>
            </a:r>
            <a:r>
              <a:rPr lang="en-US" altLang="zh-CN" sz="3800" dirty="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3800" dirty="0">
                <a:latin typeface="黑体" pitchFamily="49" charset="-122"/>
                <a:ea typeface="黑体" pitchFamily="49" charset="-122"/>
              </a:rPr>
              <a:t>且</a:t>
            </a:r>
            <a:endParaRPr lang="zh-CN" altLang="en-US" sz="3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8427" name="Rectangle 11"/>
          <p:cNvSpPr>
            <a:spLocks noChangeArrowheads="1"/>
          </p:cNvSpPr>
          <p:nvPr/>
        </p:nvSpPr>
        <p:spPr bwMode="auto">
          <a:xfrm>
            <a:off x="2389716" y="4824413"/>
            <a:ext cx="1678518" cy="7254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08842" tIns="54421" rIns="108842" bIns="54421">
            <a:spAutoFit/>
          </a:bodyPr>
          <a:lstStyle/>
          <a:p>
            <a:pPr>
              <a:defRPr/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必有</a:t>
            </a:r>
            <a:endParaRPr lang="zh-CN" altLang="en-US" sz="40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8428" name="Rectangle 12"/>
          <p:cNvSpPr>
            <a:spLocks noChangeArrowheads="1"/>
          </p:cNvSpPr>
          <p:nvPr/>
        </p:nvSpPr>
        <p:spPr bwMode="auto">
          <a:xfrm>
            <a:off x="7775047" y="806451"/>
            <a:ext cx="3744383" cy="5473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108842" tIns="54421" rIns="108842" bIns="54421" anchor="ctr"/>
          <a:lstStyle/>
          <a:p>
            <a:endParaRPr lang="zh-CN" altLang="en-US"/>
          </a:p>
        </p:txBody>
      </p:sp>
      <p:sp>
        <p:nvSpPr>
          <p:cNvPr id="188429" name="Oval 13"/>
          <p:cNvSpPr>
            <a:spLocks noChangeArrowheads="1"/>
          </p:cNvSpPr>
          <p:nvPr/>
        </p:nvSpPr>
        <p:spPr bwMode="auto">
          <a:xfrm>
            <a:off x="8784167" y="1771650"/>
            <a:ext cx="287867" cy="215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</p:spPr>
        <p:txBody>
          <a:bodyPr wrap="none" lIns="108842" tIns="54421" rIns="108842" bIns="54421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88430" name="Oval 14"/>
          <p:cNvSpPr>
            <a:spLocks noChangeArrowheads="1"/>
          </p:cNvSpPr>
          <p:nvPr/>
        </p:nvSpPr>
        <p:spPr bwMode="auto">
          <a:xfrm>
            <a:off x="8784167" y="2274888"/>
            <a:ext cx="287867" cy="215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</p:spPr>
        <p:txBody>
          <a:bodyPr wrap="none" lIns="108842" tIns="54421" rIns="108842" bIns="54421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88431" name="Oval 15"/>
          <p:cNvSpPr>
            <a:spLocks noChangeArrowheads="1"/>
          </p:cNvSpPr>
          <p:nvPr/>
        </p:nvSpPr>
        <p:spPr bwMode="auto">
          <a:xfrm>
            <a:off x="8784167" y="3355975"/>
            <a:ext cx="287867" cy="215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</p:spPr>
        <p:txBody>
          <a:bodyPr wrap="none" lIns="108842" tIns="54421" rIns="108842" bIns="54421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88432" name="Oval 16"/>
          <p:cNvSpPr>
            <a:spLocks noChangeArrowheads="1"/>
          </p:cNvSpPr>
          <p:nvPr/>
        </p:nvSpPr>
        <p:spPr bwMode="auto">
          <a:xfrm>
            <a:off x="8784167" y="5156200"/>
            <a:ext cx="287867" cy="215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</p:spPr>
        <p:txBody>
          <a:bodyPr wrap="none" lIns="108842" tIns="54421" rIns="108842" bIns="54421" anchor="ctr"/>
          <a:lstStyle/>
          <a:p>
            <a:pPr>
              <a:defRPr/>
            </a:pPr>
            <a:endParaRPr lang="zh-CN" altLang="en-US"/>
          </a:p>
        </p:txBody>
      </p:sp>
      <p:graphicFrame>
        <p:nvGraphicFramePr>
          <p:cNvPr id="188433" name="Object 17"/>
          <p:cNvGraphicFramePr>
            <a:graphicFrameLocks noChangeAspect="1"/>
          </p:cNvGraphicFramePr>
          <p:nvPr/>
        </p:nvGraphicFramePr>
        <p:xfrm>
          <a:off x="8591551" y="1052513"/>
          <a:ext cx="14224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公式" r:id="rId3" imgW="9753600" imgH="5486400" progId="Equation.3">
                  <p:embed/>
                </p:oleObj>
              </mc:Choice>
              <mc:Fallback>
                <p:oleObj name="公式" r:id="rId3" imgW="9753600" imgH="5486400" progId="Equation.3">
                  <p:embed/>
                  <p:pic>
                    <p:nvPicPr>
                      <p:cNvPr id="0" name="图片 512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91551" y="1052513"/>
                        <a:ext cx="1422400" cy="6000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34" name="AutoShape 18"/>
          <p:cNvSpPr/>
          <p:nvPr/>
        </p:nvSpPr>
        <p:spPr bwMode="auto">
          <a:xfrm>
            <a:off x="9264651" y="1844676"/>
            <a:ext cx="287867" cy="576263"/>
          </a:xfrm>
          <a:prstGeom prst="rightBrace">
            <a:avLst>
              <a:gd name="adj1" fmla="val 22243"/>
              <a:gd name="adj2" fmla="val 50139"/>
            </a:avLst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842" tIns="54421" rIns="108842" bIns="54421" anchor="ctr"/>
          <a:lstStyle/>
          <a:p>
            <a:endParaRPr lang="zh-CN" altLang="en-US"/>
          </a:p>
        </p:txBody>
      </p:sp>
      <p:sp>
        <p:nvSpPr>
          <p:cNvPr id="188435" name="AutoShape 19"/>
          <p:cNvSpPr/>
          <p:nvPr/>
        </p:nvSpPr>
        <p:spPr bwMode="auto">
          <a:xfrm>
            <a:off x="9264651" y="2490789"/>
            <a:ext cx="287867" cy="1008062"/>
          </a:xfrm>
          <a:prstGeom prst="rightBrace">
            <a:avLst>
              <a:gd name="adj1" fmla="val 38909"/>
              <a:gd name="adj2" fmla="val 50000"/>
            </a:avLst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842" tIns="54421" rIns="108842" bIns="54421" anchor="ctr"/>
          <a:lstStyle/>
          <a:p>
            <a:endParaRPr lang="zh-CN" altLang="en-US"/>
          </a:p>
        </p:txBody>
      </p:sp>
      <p:sp>
        <p:nvSpPr>
          <p:cNvPr id="188436" name="AutoShape 20"/>
          <p:cNvSpPr/>
          <p:nvPr/>
        </p:nvSpPr>
        <p:spPr bwMode="auto">
          <a:xfrm>
            <a:off x="9264651" y="3570289"/>
            <a:ext cx="287867" cy="1728787"/>
          </a:xfrm>
          <a:prstGeom prst="rightBrace">
            <a:avLst>
              <a:gd name="adj1" fmla="val 66728"/>
              <a:gd name="adj2" fmla="val 50000"/>
            </a:avLst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842" tIns="54421" rIns="108842" bIns="54421" anchor="ctr"/>
          <a:lstStyle/>
          <a:p>
            <a:endParaRPr lang="zh-CN" altLang="en-US"/>
          </a:p>
        </p:txBody>
      </p:sp>
      <p:graphicFrame>
        <p:nvGraphicFramePr>
          <p:cNvPr id="188574" name="Group 158"/>
          <p:cNvGraphicFramePr>
            <a:graphicFrameLocks noGrp="1"/>
          </p:cNvGraphicFramePr>
          <p:nvPr/>
        </p:nvGraphicFramePr>
        <p:xfrm>
          <a:off x="9596967" y="1773238"/>
          <a:ext cx="1970618" cy="3527426"/>
        </p:xfrm>
        <a:graphic>
          <a:graphicData uri="http://schemas.openxmlformats.org/drawingml/2006/table">
            <a:tbl>
              <a:tblPr/>
              <a:tblGrid>
                <a:gridCol w="916518"/>
                <a:gridCol w="1054100"/>
              </a:tblGrid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t</a:t>
                      </a:r>
                      <a:r>
                        <a:rPr kumimoji="0" lang="en-US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1</a:t>
                      </a:r>
                      <a:endParaRPr kumimoji="0" lang="en-US" altLang="zh-CN" sz="2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宋体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1</a:t>
                      </a:r>
                      <a:endParaRPr kumimoji="0" lang="en-US" altLang="zh-CN" sz="2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宋体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t</a:t>
                      </a:r>
                      <a:r>
                        <a:rPr kumimoji="0" lang="en-US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1</a:t>
                      </a:r>
                      <a:endParaRPr kumimoji="0" lang="en-US" altLang="zh-CN" sz="2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宋体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2</a:t>
                      </a:r>
                      <a:endParaRPr kumimoji="0" lang="en-US" altLang="zh-CN" sz="2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宋体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t</a:t>
                      </a:r>
                      <a:r>
                        <a:rPr kumimoji="0" lang="en-US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1</a:t>
                      </a:r>
                      <a:endParaRPr kumimoji="0" lang="en-US" altLang="zh-CN" sz="2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宋体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宋体" pitchFamily="2" charset="-122"/>
                        </a:rPr>
                        <a:t>3</a:t>
                      </a:r>
                      <a:endParaRPr kumimoji="0" lang="en-US" altLang="zh-CN" sz="2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宋体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8527" name="Rectangle 111"/>
          <p:cNvSpPr>
            <a:spLocks noChangeArrowheads="1"/>
          </p:cNvSpPr>
          <p:nvPr/>
        </p:nvSpPr>
        <p:spPr bwMode="auto">
          <a:xfrm>
            <a:off x="10530417" y="2771776"/>
            <a:ext cx="873489" cy="617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wrap="none" lIns="108842" tIns="54421" rIns="108842" bIns="54421">
            <a:spAutoFit/>
          </a:bodyPr>
          <a:lstStyle/>
          <a:p>
            <a:pPr>
              <a:defRPr/>
            </a:pPr>
            <a:r>
              <a:rPr lang="en-US" altLang="zh-CN" sz="33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黑体" pitchFamily="49" charset="-122"/>
              </a:rPr>
              <a:t>3</a:t>
            </a:r>
            <a:r>
              <a:rPr lang="en-US" altLang="zh-CN" sz="3300" i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x</a:t>
            </a:r>
            <a:r>
              <a:rPr lang="en-US" altLang="zh-CN" sz="3300" baseline="-25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1</a:t>
            </a:r>
            <a:endParaRPr lang="en-US" altLang="zh-CN" sz="3300" baseline="-250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49" charset="-122"/>
            </a:endParaRPr>
          </a:p>
        </p:txBody>
      </p:sp>
      <p:sp>
        <p:nvSpPr>
          <p:cNvPr id="188529" name="Rectangle 113"/>
          <p:cNvSpPr>
            <a:spLocks noChangeArrowheads="1"/>
          </p:cNvSpPr>
          <p:nvPr/>
        </p:nvSpPr>
        <p:spPr bwMode="auto">
          <a:xfrm>
            <a:off x="10532534" y="4154489"/>
            <a:ext cx="873489" cy="617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wrap="none" lIns="108842" tIns="54421" rIns="108842" bIns="54421">
            <a:spAutoFit/>
          </a:bodyPr>
          <a:lstStyle/>
          <a:p>
            <a:pPr>
              <a:defRPr/>
            </a:pPr>
            <a:r>
              <a:rPr lang="en-US" altLang="zh-CN" sz="33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黑体" pitchFamily="49" charset="-122"/>
              </a:rPr>
              <a:t>5</a:t>
            </a:r>
            <a:r>
              <a:rPr lang="en-US" altLang="zh-CN" sz="3300" i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x</a:t>
            </a:r>
            <a:r>
              <a:rPr lang="en-US" altLang="zh-CN" sz="3300" baseline="-25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1</a:t>
            </a:r>
            <a:endParaRPr lang="en-US" altLang="zh-CN" sz="3300" baseline="-250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49" charset="-122"/>
            </a:endParaRPr>
          </a:p>
        </p:txBody>
      </p:sp>
      <p:grpSp>
        <p:nvGrpSpPr>
          <p:cNvPr id="2" name="Group 165"/>
          <p:cNvGrpSpPr/>
          <p:nvPr/>
        </p:nvGrpSpPr>
        <p:grpSpPr bwMode="auto">
          <a:xfrm>
            <a:off x="3709987" y="4551363"/>
            <a:ext cx="2252133" cy="1100136"/>
            <a:chOff x="1746" y="2795"/>
            <a:chExt cx="1064" cy="693"/>
          </a:xfrm>
        </p:grpSpPr>
        <p:sp>
          <p:nvSpPr>
            <p:cNvPr id="34850" name="AutoShape 159"/>
            <p:cNvSpPr>
              <a:spLocks noChangeAspect="1" noChangeArrowheads="1" noTextEdit="1"/>
            </p:cNvSpPr>
            <p:nvPr/>
          </p:nvSpPr>
          <p:spPr bwMode="auto">
            <a:xfrm>
              <a:off x="1746" y="2795"/>
              <a:ext cx="1064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1" name="Rectangle 161"/>
            <p:cNvSpPr>
              <a:spLocks noChangeArrowheads="1"/>
            </p:cNvSpPr>
            <p:nvPr/>
          </p:nvSpPr>
          <p:spPr bwMode="auto">
            <a:xfrm>
              <a:off x="2625" y="2842"/>
              <a:ext cx="125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700" dirty="0">
                  <a:solidFill>
                    <a:srgbClr val="000000"/>
                  </a:solidFill>
                </a:rPr>
                <a:t>2</a:t>
              </a:r>
              <a:endParaRPr lang="en-US" altLang="zh-CN" dirty="0"/>
            </a:p>
          </p:txBody>
        </p:sp>
        <p:sp>
          <p:nvSpPr>
            <p:cNvPr id="34852" name="Rectangle 162"/>
            <p:cNvSpPr>
              <a:spLocks noChangeArrowheads="1"/>
            </p:cNvSpPr>
            <p:nvPr/>
          </p:nvSpPr>
          <p:spPr bwMode="auto">
            <a:xfrm>
              <a:off x="2462" y="2877"/>
              <a:ext cx="106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6300" i="1" dirty="0">
                  <a:solidFill>
                    <a:srgbClr val="000000"/>
                  </a:solidFill>
                </a:rPr>
                <a:t>t</a:t>
              </a:r>
              <a:endParaRPr lang="en-US" altLang="zh-CN" dirty="0"/>
            </a:p>
          </p:txBody>
        </p:sp>
        <p:sp>
          <p:nvSpPr>
            <p:cNvPr id="34853" name="Rectangle 163"/>
            <p:cNvSpPr>
              <a:spLocks noChangeArrowheads="1"/>
            </p:cNvSpPr>
            <p:nvPr/>
          </p:nvSpPr>
          <p:spPr bwMode="auto">
            <a:xfrm>
              <a:off x="1817" y="2877"/>
              <a:ext cx="191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6300" i="1" dirty="0">
                  <a:solidFill>
                    <a:srgbClr val="000000"/>
                  </a:solidFill>
                </a:rPr>
                <a:t>x</a:t>
              </a:r>
              <a:endParaRPr lang="en-US" altLang="zh-CN" dirty="0"/>
            </a:p>
          </p:txBody>
        </p:sp>
        <p:sp>
          <p:nvSpPr>
            <p:cNvPr id="34854" name="Rectangle 164"/>
            <p:cNvSpPr>
              <a:spLocks noChangeArrowheads="1"/>
            </p:cNvSpPr>
            <p:nvPr/>
          </p:nvSpPr>
          <p:spPr bwMode="auto">
            <a:xfrm>
              <a:off x="2076" y="2829"/>
              <a:ext cx="272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6300" dirty="0">
                  <a:solidFill>
                    <a:srgbClr val="000000"/>
                  </a:solidFill>
                  <a:latin typeface="Symbol" pitchFamily="18" charset="2"/>
                </a:rPr>
                <a:t>µ</a:t>
              </a:r>
              <a:endParaRPr lang="en-US" altLang="zh-CN" dirty="0"/>
            </a:p>
          </p:txBody>
        </p:sp>
      </p:grpSp>
      <p:sp>
        <p:nvSpPr>
          <p:cNvPr id="26" name="Rectangle 10"/>
          <p:cNvSpPr>
            <a:spLocks noRot="1" noChangeArrowheads="1"/>
          </p:cNvSpPr>
          <p:nvPr/>
        </p:nvSpPr>
        <p:spPr bwMode="auto">
          <a:xfrm>
            <a:off x="1" y="684331"/>
            <a:ext cx="1295400" cy="55794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2" tIns="54421" rIns="108842" bIns="54421"/>
          <a:lstStyle/>
          <a:p>
            <a:pPr algn="ctr" fontAlgn="t"/>
            <a: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  <a:t>四</a:t>
            </a:r>
            <a:b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</a:br>
            <a:b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</a:br>
            <a: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  <a:t>实验验证</a:t>
            </a:r>
            <a:endParaRPr lang="zh-CN" altLang="en-US" sz="5700" dirty="0">
              <a:ea typeface="黑体" pitchFamily="49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8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8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8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18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8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18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18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18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18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18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18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  <p:bldP spid="188422" grpId="0" animBg="1"/>
      <p:bldP spid="188425" grpId="0"/>
      <p:bldP spid="188427" grpId="0"/>
      <p:bldP spid="188428" grpId="0" animBg="1"/>
      <p:bldP spid="188429" grpId="0" animBg="1"/>
      <p:bldP spid="188430" grpId="0" animBg="1"/>
      <p:bldP spid="188431" grpId="0" animBg="1"/>
      <p:bldP spid="188432" grpId="0" animBg="1"/>
      <p:bldP spid="188434" grpId="0" animBg="1"/>
      <p:bldP spid="188435" grpId="0" animBg="1"/>
      <p:bldP spid="188436" grpId="0" animBg="1"/>
      <p:bldP spid="188527" grpId="0" animBg="1"/>
      <p:bldP spid="1885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200151" y="1125537"/>
            <a:ext cx="10833417" cy="4553192"/>
          </a:xfrm>
          <a:prstGeom prst="rect">
            <a:avLst/>
          </a:prstGeom>
        </p:spPr>
        <p:txBody>
          <a:bodyPr lIns="108842" tIns="54421" rIns="108842" bIns="54421">
            <a:norm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36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困难二：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落体运动时间太短，无法准确测量</a:t>
            </a:r>
            <a:endParaRPr lang="zh-CN" altLang="en-US" sz="3600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突破：</a:t>
            </a:r>
            <a:endParaRPr lang="zh-CN" altLang="en-US" sz="3600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      “冲淡”重力，使其加速度减小</a:t>
            </a:r>
            <a:endParaRPr lang="zh-CN" altLang="en-US" sz="36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5844" name="Rectangle 10"/>
          <p:cNvSpPr>
            <a:spLocks noRot="1" noChangeArrowheads="1"/>
          </p:cNvSpPr>
          <p:nvPr/>
        </p:nvSpPr>
        <p:spPr bwMode="auto">
          <a:xfrm>
            <a:off x="1" y="684331"/>
            <a:ext cx="1295400" cy="55794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2" tIns="54421" rIns="108842" bIns="54421"/>
          <a:lstStyle/>
          <a:p>
            <a:pPr algn="ctr" fontAlgn="t"/>
            <a: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  <a:t>四</a:t>
            </a:r>
            <a:b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</a:br>
            <a:b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</a:br>
            <a:r>
              <a:rPr lang="zh-CN" altLang="en-US" sz="5700" dirty="0">
                <a:ea typeface="黑体" pitchFamily="49" charset="-122"/>
                <a:sym typeface="Wingdings" panose="05000000000000000000" pitchFamily="2" charset="2"/>
              </a:rPr>
              <a:t>实验验证</a:t>
            </a:r>
            <a:endParaRPr lang="zh-CN" altLang="en-US" sz="5700" dirty="0">
              <a:ea typeface="黑体" pitchFamily="49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 flipH="1">
            <a:off x="0" y="981076"/>
            <a:ext cx="12192000" cy="4759325"/>
            <a:chOff x="0" y="618"/>
            <a:chExt cx="5760" cy="2998"/>
          </a:xfrm>
        </p:grpSpPr>
        <p:pic>
          <p:nvPicPr>
            <p:cNvPr id="36867" name="Picture 3" descr="quadro"/>
            <p:cNvPicPr>
              <a:picLocks noChangeAspect="1" noChangeArrowheads="1"/>
            </p:cNvPicPr>
            <p:nvPr/>
          </p:nvPicPr>
          <p:blipFill>
            <a:blip r:embed="rId1" cstate="print">
              <a:lum bright="18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168" t="-1988" r="19736"/>
            <a:stretch>
              <a:fillRect/>
            </a:stretch>
          </p:blipFill>
          <p:spPr bwMode="auto">
            <a:xfrm>
              <a:off x="0" y="618"/>
              <a:ext cx="5760" cy="2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868" name="Picture 4" descr="testa"/>
            <p:cNvPicPr>
              <a:picLocks noChangeAspect="1" noChangeArrowheads="1"/>
            </p:cNvPicPr>
            <p:nvPr/>
          </p:nvPicPr>
          <p:blipFill>
            <a:blip r:embed="rId2" cstate="print">
              <a:lum brigh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8" y="673"/>
              <a:ext cx="3558" cy="2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086" name="AutoShape 6"/>
          <p:cNvSpPr>
            <a:spLocks noChangeArrowheads="1"/>
          </p:cNvSpPr>
          <p:nvPr/>
        </p:nvSpPr>
        <p:spPr bwMode="auto">
          <a:xfrm>
            <a:off x="3790951" y="5516564"/>
            <a:ext cx="3071282" cy="935037"/>
          </a:xfrm>
          <a:prstGeom prst="wedgeRoundRectCallout">
            <a:avLst>
              <a:gd name="adj1" fmla="val 51722"/>
              <a:gd name="adj2" fmla="val -21977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108842" tIns="54421" rIns="108842" bIns="54421"/>
          <a:lstStyle/>
          <a:p>
            <a:pPr algn="ctr">
              <a:defRPr/>
            </a:pPr>
            <a:r>
              <a:rPr lang="zh-CN" altLang="en-US" sz="29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助手利用自己的脉搏测时间</a:t>
            </a:r>
            <a:endParaRPr lang="zh-CN" altLang="en-US" sz="2900" dirty="0">
              <a:effectLst>
                <a:outerShdw blurRad="38100" dist="38100" dir="2700000" algn="tl">
                  <a:srgbClr val="C0C0C0"/>
                </a:outerShdw>
              </a:effectLst>
              <a:ea typeface="黑体" pitchFamily="49" charset="-122"/>
            </a:endParaRPr>
          </a:p>
        </p:txBody>
      </p:sp>
      <p:sp>
        <p:nvSpPr>
          <p:cNvPr id="174087" name="AutoShape 7"/>
          <p:cNvSpPr>
            <a:spLocks noChangeArrowheads="1"/>
          </p:cNvSpPr>
          <p:nvPr/>
        </p:nvSpPr>
        <p:spPr bwMode="auto">
          <a:xfrm>
            <a:off x="3888317" y="333376"/>
            <a:ext cx="2209800" cy="720725"/>
          </a:xfrm>
          <a:prstGeom prst="wedgeRoundRectCallout">
            <a:avLst>
              <a:gd name="adj1" fmla="val 56417"/>
              <a:gd name="adj2" fmla="val 136565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08842" tIns="54421" rIns="108842" bIns="54421"/>
          <a:lstStyle/>
          <a:p>
            <a:pPr algn="ctr">
              <a:defRPr/>
            </a:pPr>
            <a:r>
              <a:rPr lang="zh-CN" altLang="en-US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49" charset="-122"/>
              </a:rPr>
              <a:t>伽利略</a:t>
            </a:r>
            <a:endParaRPr lang="zh-CN" altLang="en-US" sz="33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6" grpId="0" animBg="1"/>
      <p:bldP spid="1740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058064" y="3197492"/>
            <a:ext cx="10991849" cy="3357562"/>
          </a:xfrm>
          <a:prstGeom prst="rect">
            <a:avLst/>
          </a:prstGeom>
        </p:spPr>
        <p:txBody>
          <a:bodyPr lIns="108842" tIns="54421" rIns="108842" bIns="54421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 b="1" dirty="0" smtClean="0">
                <a:sym typeface="Wingdings" panose="05000000000000000000" pitchFamily="2" charset="2"/>
              </a:rPr>
              <a:t> </a:t>
            </a:r>
            <a:r>
              <a:rPr lang="zh-CN" altLang="en-US" sz="3200" b="1" dirty="0" smtClean="0">
                <a:sym typeface="Wingdings" panose="05000000000000000000" pitchFamily="2" charset="2"/>
              </a:rPr>
              <a:t>质量不同</a:t>
            </a:r>
            <a:r>
              <a:rPr lang="zh-CN" altLang="en-US" sz="3200" b="1" dirty="0" smtClean="0"/>
              <a:t>小球同一斜面下落，加速度相同</a:t>
            </a:r>
            <a:endParaRPr lang="zh-CN" altLang="en-US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 b="1" dirty="0" smtClean="0">
                <a:sym typeface="Wingdings" panose="05000000000000000000" pitchFamily="2" charset="2"/>
              </a:rPr>
              <a:t>       </a:t>
            </a:r>
            <a:r>
              <a:rPr lang="zh-CN" altLang="en-US" sz="3200" b="1" dirty="0" smtClean="0"/>
              <a:t>增大斜面倾角，加速度变大</a:t>
            </a:r>
            <a:endParaRPr lang="zh-CN" altLang="en-US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 b="1" dirty="0" smtClean="0">
                <a:sym typeface="Wingdings" panose="05000000000000000000" pitchFamily="2" charset="2"/>
              </a:rPr>
              <a:t>             倾角很大，接近落体运动 →</a:t>
            </a:r>
            <a:endParaRPr lang="zh-CN" altLang="en-US" sz="3200" b="1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</a:t>
            </a:r>
            <a:r>
              <a:rPr lang="zh-CN" altLang="en-US" sz="3200" b="1" dirty="0" smtClean="0">
                <a:sym typeface="Wingdings" panose="05000000000000000000" pitchFamily="2" charset="2"/>
              </a:rPr>
              <a:t></a:t>
            </a:r>
            <a:r>
              <a:rPr lang="zh-CN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倾角</a:t>
            </a:r>
            <a:r>
              <a: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90</a:t>
            </a:r>
            <a:r>
              <a:rPr lang="en-US" altLang="zh-CN" sz="3200" b="1" baseline="40000" dirty="0">
                <a:solidFill>
                  <a:srgbClr val="C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,</a:t>
            </a:r>
            <a:r>
              <a:rPr lang="zh-CN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就是自由落体运动</a:t>
            </a:r>
            <a:r>
              <a:rPr lang="zh-CN" altLang="en-US" sz="3200" b="1" dirty="0">
                <a:solidFill>
                  <a:srgbClr val="C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！</a:t>
            </a:r>
            <a:endParaRPr lang="zh-CN" altLang="en-US" sz="3200" b="1" dirty="0">
              <a:solidFill>
                <a:srgbClr val="C0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37892" name="Picture 4" descr="2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1" t="-6752" r="3860"/>
          <a:stretch>
            <a:fillRect/>
          </a:stretch>
        </p:blipFill>
        <p:spPr bwMode="auto">
          <a:xfrm>
            <a:off x="1057910" y="635"/>
            <a:ext cx="10850245" cy="3347720"/>
          </a:xfrm>
          <a:prstGeom prst="rect">
            <a:avLst/>
          </a:prstGeom>
          <a:gradFill rotWithShape="1">
            <a:gsLst>
              <a:gs pos="0">
                <a:srgbClr val="E5F5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Rot="1" noChangeArrowheads="1"/>
          </p:cNvSpPr>
          <p:nvPr/>
        </p:nvSpPr>
        <p:spPr bwMode="auto">
          <a:xfrm>
            <a:off x="1" y="684331"/>
            <a:ext cx="1295400" cy="55794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2" tIns="54421" rIns="108842" bIns="54421"/>
          <a:lstStyle/>
          <a:p>
            <a:pPr algn="ctr" fontAlgn="t"/>
            <a:r>
              <a:rPr lang="zh-CN" altLang="en-US" sz="4800" dirty="0" smtClean="0">
                <a:ea typeface="黑体" pitchFamily="49" charset="-122"/>
                <a:sym typeface="Wingdings" panose="05000000000000000000" pitchFamily="2" charset="2"/>
              </a:rPr>
              <a:t>五</a:t>
            </a:r>
            <a:br>
              <a:rPr lang="zh-CN" altLang="en-US" sz="4800" dirty="0">
                <a:ea typeface="黑体" pitchFamily="49" charset="-122"/>
                <a:sym typeface="Wingdings" panose="05000000000000000000" pitchFamily="2" charset="2"/>
              </a:rPr>
            </a:br>
            <a:r>
              <a:rPr lang="zh-CN" altLang="en-US" sz="4800" dirty="0" smtClean="0">
                <a:ea typeface="黑体" pitchFamily="49" charset="-122"/>
                <a:sym typeface="Wingdings" panose="05000000000000000000" pitchFamily="2" charset="2"/>
              </a:rPr>
              <a:t>结论合理外推</a:t>
            </a:r>
            <a:endParaRPr lang="zh-CN" altLang="en-US" sz="4800" dirty="0">
              <a:ea typeface="黑体" pitchFamily="49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768</Words>
  <Application>WPS 演示</Application>
  <PresentationFormat>自定义</PresentationFormat>
  <Paragraphs>121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45" baseType="lpstr">
      <vt:lpstr>Arial</vt:lpstr>
      <vt:lpstr>宋体</vt:lpstr>
      <vt:lpstr>Wingdings</vt:lpstr>
      <vt:lpstr>微软雅黑</vt:lpstr>
      <vt:lpstr>汉仪旗黑</vt:lpstr>
      <vt:lpstr>隶书</vt:lpstr>
      <vt:lpstr>报隶-简</vt:lpstr>
      <vt:lpstr>黑体</vt:lpstr>
      <vt:lpstr>汉仪中黑KW</vt:lpstr>
      <vt:lpstr>Calibri</vt:lpstr>
      <vt:lpstr>Times New Roman</vt:lpstr>
      <vt:lpstr>华文新魏</vt:lpstr>
      <vt:lpstr>华文行楷</vt:lpstr>
      <vt:lpstr>Helvetica Neue</vt:lpstr>
      <vt:lpstr>汉仪书宋二KW</vt:lpstr>
      <vt:lpstr>宋体-简</vt:lpstr>
      <vt:lpstr>宋体</vt:lpstr>
      <vt:lpstr>隶书</vt:lpstr>
      <vt:lpstr>行楷-简</vt:lpstr>
      <vt:lpstr>宋体</vt:lpstr>
      <vt:lpstr>Arial Unicode MS</vt:lpstr>
      <vt:lpstr>幼圆</vt:lpstr>
      <vt:lpstr>苹方-简</vt:lpstr>
      <vt:lpstr>Verdana</vt:lpstr>
      <vt:lpstr>Symbol</vt:lpstr>
      <vt:lpstr>楷体_GB2312</vt:lpstr>
      <vt:lpstr>Kingsoft Sign</vt:lpstr>
      <vt:lpstr>汉仪楷体简</vt:lpstr>
      <vt:lpstr>微软雅黑</vt:lpstr>
      <vt:lpstr>楷体</vt:lpstr>
      <vt:lpstr>汉仪楷体KW</vt:lpstr>
      <vt:lpstr>Office 主题​​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能量的量子化</dc:title>
  <dc:creator>sunqi</dc:creator>
  <cp:lastModifiedBy>WPS_1692707340</cp:lastModifiedBy>
  <cp:revision>119</cp:revision>
  <dcterms:created xsi:type="dcterms:W3CDTF">2023-10-06T07:08:17Z</dcterms:created>
  <dcterms:modified xsi:type="dcterms:W3CDTF">2023-10-06T07:08:17Z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2052-6.0.2.8225</vt:lpwstr>
  </property>
  <property fmtid="{D5CDD505-2E9C-101B-9397-08002B2CF9AE}" pid="3" name="ICV">
    <vt:lpwstr>60B3D9EA1566892C61B21F65B3CA1E1C_43</vt:lpwstr>
  </property>
</Properties>
</file>